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75" r:id="rId4"/>
    <p:sldId id="258" r:id="rId5"/>
    <p:sldId id="259" r:id="rId6"/>
    <p:sldId id="260" r:id="rId7"/>
    <p:sldId id="261" r:id="rId8"/>
    <p:sldId id="262" r:id="rId9"/>
    <p:sldId id="263" r:id="rId10"/>
    <p:sldId id="276" r:id="rId11"/>
    <p:sldId id="264" r:id="rId12"/>
    <p:sldId id="277" r:id="rId13"/>
    <p:sldId id="266" r:id="rId14"/>
    <p:sldId id="267" r:id="rId15"/>
    <p:sldId id="268" r:id="rId16"/>
    <p:sldId id="269" r:id="rId17"/>
    <p:sldId id="270" r:id="rId18"/>
    <p:sldId id="271" r:id="rId19"/>
    <p:sldId id="272" r:id="rId20"/>
    <p:sldId id="273" r:id="rId21"/>
    <p:sldId id="274" r:id="rId22"/>
  </p:sldIdLst>
  <p:sldSz cx="12192000" cy="9144000"/>
  <p:notesSz cx="6842125" cy="917416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0" autoAdjust="0"/>
    <p:restoredTop sz="94660"/>
  </p:normalViewPr>
  <p:slideViewPr>
    <p:cSldViewPr snapToGrid="0">
      <p:cViewPr varScale="1">
        <p:scale>
          <a:sx n="52" d="100"/>
          <a:sy n="52" d="100"/>
        </p:scale>
        <p:origin x="53"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65449" cy="458786"/>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4" name="Shape 4"/>
          <p:cNvSpPr txBox="1">
            <a:spLocks noGrp="1"/>
          </p:cNvSpPr>
          <p:nvPr>
            <p:ph type="dt" idx="10"/>
          </p:nvPr>
        </p:nvSpPr>
        <p:spPr>
          <a:xfrm>
            <a:off x="3876675" y="0"/>
            <a:ext cx="2965449" cy="458786"/>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5" name="Shape 5"/>
          <p:cNvSpPr>
            <a:spLocks noGrp="1" noRot="1" noChangeAspect="1"/>
          </p:cNvSpPr>
          <p:nvPr>
            <p:ph type="sldImg" idx="3"/>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2812" y="4357687"/>
            <a:ext cx="5016500" cy="4129086"/>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0" y="8715375"/>
            <a:ext cx="2965449" cy="458786"/>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8" name="Shape 8"/>
          <p:cNvSpPr txBox="1">
            <a:spLocks noGrp="1"/>
          </p:cNvSpPr>
          <p:nvPr>
            <p:ph type="sldNum" idx="12"/>
          </p:nvPr>
        </p:nvSpPr>
        <p:spPr>
          <a:xfrm>
            <a:off x="3876675" y="8715375"/>
            <a:ext cx="2965449" cy="458786"/>
          </a:xfrm>
          <a:prstGeom prst="rect">
            <a:avLst/>
          </a:prstGeom>
          <a:noFill/>
          <a:ln>
            <a:noFill/>
          </a:ln>
        </p:spPr>
        <p:txBody>
          <a:bodyPr lIns="91425" tIns="91425" rIns="91425" bIns="91425" anchor="b" anchorCtr="0">
            <a:noAutofit/>
          </a:bodyPr>
          <a:lstStyle/>
          <a:p>
            <a:pPr algn="r"/>
            <a:endParaRPr lang="en-US" dirty="0" smtClean="0">
              <a:latin typeface="Candara" panose="020E0502030303020204" pitchFamily="34" charset="0"/>
            </a:endParaRPr>
          </a:p>
          <a:p>
            <a:pPr lvl="1"/>
            <a:endParaRPr lang="en-US" dirty="0" smtClean="0">
              <a:latin typeface="Candara" panose="020E0502030303020204" pitchFamily="34" charset="0"/>
            </a:endParaRPr>
          </a:p>
          <a:p>
            <a:pPr lvl="2"/>
            <a:endParaRPr lang="en-US" dirty="0" smtClean="0">
              <a:latin typeface="Candara" panose="020E0502030303020204" pitchFamily="34" charset="0"/>
            </a:endParaRPr>
          </a:p>
          <a:p>
            <a:pPr lvl="3"/>
            <a:endParaRPr lang="en-US" dirty="0" smtClean="0">
              <a:latin typeface="Candara" panose="020E0502030303020204" pitchFamily="34" charset="0"/>
            </a:endParaRPr>
          </a:p>
          <a:p>
            <a:pPr lvl="4"/>
            <a:endParaRPr lang="en-US" dirty="0" smtClean="0">
              <a:latin typeface="Candara" panose="020E0502030303020204" pitchFamily="34" charset="0"/>
            </a:endParaRPr>
          </a:p>
          <a:p>
            <a:pPr lvl="5"/>
            <a:endParaRPr lang="en-US" dirty="0" smtClean="0">
              <a:latin typeface="Candara" panose="020E0502030303020204" pitchFamily="34" charset="0"/>
            </a:endParaRPr>
          </a:p>
          <a:p>
            <a:pPr lvl="6"/>
            <a:endParaRPr lang="en-US" dirty="0" smtClean="0">
              <a:latin typeface="Candara" panose="020E0502030303020204" pitchFamily="34" charset="0"/>
            </a:endParaRPr>
          </a:p>
          <a:p>
            <a:pPr lvl="7"/>
            <a:endParaRPr lang="en-US" dirty="0" smtClean="0">
              <a:latin typeface="Candara" panose="020E0502030303020204" pitchFamily="34" charset="0"/>
            </a:endParaRPr>
          </a:p>
          <a:p>
            <a:pPr lvl="8"/>
            <a:endParaRPr lang="en-US" dirty="0">
              <a:latin typeface="Candara" panose="020E0502030303020204" pitchFamily="34" charset="0"/>
            </a:endParaRPr>
          </a:p>
        </p:txBody>
      </p:sp>
    </p:spTree>
    <p:extLst>
      <p:ext uri="{BB962C8B-B14F-4D97-AF65-F5344CB8AC3E}">
        <p14:creationId xmlns:p14="http://schemas.microsoft.com/office/powerpoint/2010/main" val="3488229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53" name="Shape 53"/>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27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dirty="0"/>
          </a:p>
        </p:txBody>
      </p:sp>
      <p:sp>
        <p:nvSpPr>
          <p:cNvPr id="163" name="Shape 163"/>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58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34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167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21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23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525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66" name="Shape 266"/>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19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19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41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308" name="Shape 308"/>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10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65" name="Shape 65"/>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39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77" name="Shape 77"/>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37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dirty="0"/>
          </a:p>
        </p:txBody>
      </p:sp>
      <p:sp>
        <p:nvSpPr>
          <p:cNvPr id="90" name="Shape 90"/>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66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23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15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321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2812" y="4357687"/>
            <a:ext cx="5016500" cy="4129086"/>
          </a:xfrm>
          <a:prstGeom prst="rect">
            <a:avLst/>
          </a:prstGeom>
        </p:spPr>
        <p:txBody>
          <a:bodyPr lIns="91425" tIns="91425" rIns="91425" bIns="91425" anchor="ctr" anchorCtr="0">
            <a:noAutofit/>
          </a:bodyPr>
          <a:lstStyle/>
          <a:p>
            <a:pPr lvl="0">
              <a:spcBef>
                <a:spcPts val="0"/>
              </a:spcBef>
              <a:buNone/>
            </a:pPr>
            <a:endParaRPr dirty="0"/>
          </a:p>
        </p:txBody>
      </p:sp>
      <p:sp>
        <p:nvSpPr>
          <p:cNvPr id="163" name="Shape 163"/>
          <p:cNvSpPr>
            <a:spLocks noGrp="1" noRot="1" noChangeAspect="1"/>
          </p:cNvSpPr>
          <p:nvPr>
            <p:ph type="sldImg" idx="2"/>
          </p:nvPr>
        </p:nvSpPr>
        <p:spPr>
          <a:xfrm>
            <a:off x="1127125" y="687388"/>
            <a:ext cx="4587875"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09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7" name="Shape 17"/>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a:lvl1pPr>
            <a:lvl2pPr marL="457200" marR="0" lvl="1" indent="0" algn="ctr" rtl="0">
              <a:spcBef>
                <a:spcPts val="560"/>
              </a:spcBef>
              <a:spcAft>
                <a:spcPts val="0"/>
              </a:spcAft>
              <a:buClr>
                <a:schemeClr val="dk1"/>
              </a:buClr>
              <a:buFont typeface="Times New Roman"/>
              <a:buNone/>
              <a:defRPr/>
            </a:lvl2pPr>
            <a:lvl3pPr marL="914400" marR="0" lvl="2" indent="0" algn="ctr" rtl="0">
              <a:spcBef>
                <a:spcPts val="480"/>
              </a:spcBef>
              <a:spcAft>
                <a:spcPts val="0"/>
              </a:spcAft>
              <a:buClr>
                <a:schemeClr val="dk1"/>
              </a:buClr>
              <a:buFont typeface="Times New Roman"/>
              <a:buNone/>
              <a:defRPr/>
            </a:lvl3pPr>
            <a:lvl4pPr marL="1371600" marR="0" lvl="3" indent="0" algn="ctr" rtl="0">
              <a:spcBef>
                <a:spcPts val="400"/>
              </a:spcBef>
              <a:spcAft>
                <a:spcPts val="0"/>
              </a:spcAft>
              <a:buClr>
                <a:schemeClr val="dk1"/>
              </a:buClr>
              <a:buFont typeface="Times New Roman"/>
              <a:buNone/>
              <a:defRPr/>
            </a:lvl4pPr>
            <a:lvl5pPr marL="1828800" marR="0" lvl="4" indent="0" algn="ctr" rtl="0">
              <a:spcBef>
                <a:spcPts val="400"/>
              </a:spcBef>
              <a:spcAft>
                <a:spcPts val="0"/>
              </a:spcAft>
              <a:buClr>
                <a:schemeClr val="dk1"/>
              </a:buClr>
              <a:buFont typeface="Times New Roman"/>
              <a:buNone/>
              <a:defRPr/>
            </a:lvl5pPr>
            <a:lvl6pPr marL="2286000" marR="0" lvl="5" indent="0" algn="ctr" rtl="0">
              <a:spcBef>
                <a:spcPts val="400"/>
              </a:spcBef>
              <a:spcAft>
                <a:spcPts val="0"/>
              </a:spcAft>
              <a:buClr>
                <a:schemeClr val="dk1"/>
              </a:buClr>
              <a:buFont typeface="Times New Roman"/>
              <a:buNone/>
              <a:defRPr/>
            </a:lvl6pPr>
            <a:lvl7pPr marL="2743200" marR="0" lvl="6" indent="0" algn="ctr" rtl="0">
              <a:spcBef>
                <a:spcPts val="400"/>
              </a:spcBef>
              <a:spcAft>
                <a:spcPts val="0"/>
              </a:spcAft>
              <a:buClr>
                <a:schemeClr val="dk1"/>
              </a:buClr>
              <a:buFont typeface="Times New Roman"/>
              <a:buNone/>
              <a:defRPr/>
            </a:lvl7pPr>
            <a:lvl8pPr marL="3200400" marR="0" lvl="7" indent="0" algn="ctr" rtl="0">
              <a:spcBef>
                <a:spcPts val="400"/>
              </a:spcBef>
              <a:spcAft>
                <a:spcPts val="0"/>
              </a:spcAft>
              <a:buClr>
                <a:schemeClr val="dk1"/>
              </a:buClr>
              <a:buFont typeface="Times New Roman"/>
              <a:buNone/>
              <a:defRPr/>
            </a:lvl8pPr>
            <a:lvl9pPr marL="3657600" marR="0" lvl="8" indent="0" algn="ctr" rtl="0">
              <a:spcBef>
                <a:spcPts val="400"/>
              </a:spcBef>
              <a:spcAft>
                <a:spcPts val="0"/>
              </a:spcAft>
              <a:buClr>
                <a:schemeClr val="dk1"/>
              </a:buClr>
              <a:buFont typeface="Times New Roman"/>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rot="5400000">
            <a:off x="3352801" y="203200"/>
            <a:ext cx="5486399" cy="103631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6324599" y="3175000"/>
            <a:ext cx="7315200" cy="25907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50" name="Shape 50"/>
          <p:cNvSpPr txBox="1">
            <a:spLocks noGrp="1"/>
          </p:cNvSpPr>
          <p:nvPr>
            <p:ph type="body" idx="1"/>
          </p:nvPr>
        </p:nvSpPr>
        <p:spPr>
          <a:xfrm rot="5400000">
            <a:off x="1007534" y="719667"/>
            <a:ext cx="7315200" cy="7501467"/>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6" name="Shape 26"/>
          <p:cNvSpPr txBox="1">
            <a:spLocks noGrp="1"/>
          </p:cNvSpPr>
          <p:nvPr>
            <p:ph type="body" idx="1"/>
          </p:nvPr>
        </p:nvSpPr>
        <p:spPr>
          <a:xfrm>
            <a:off x="914400"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2"/>
          </p:nvPr>
        </p:nvSpPr>
        <p:spPr>
          <a:xfrm>
            <a:off x="6231467"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0" name="Shape 30"/>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1" name="Shape 31"/>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2" name="Shape 32"/>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3" name="Shape 33"/>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9" name="Shape 39"/>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0" name="Shape 40"/>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43"/>
          <p:cNvSpPr>
            <a:spLocks noGrp="1"/>
          </p:cNvSpPr>
          <p:nvPr>
            <p:ph type="pic" idx="2"/>
          </p:nvPr>
        </p:nvSpPr>
        <p:spPr>
          <a:xfrm>
            <a:off x="2390421" y="817563"/>
            <a:ext cx="7315200" cy="5486399"/>
          </a:xfrm>
          <a:prstGeom prst="rect">
            <a:avLst/>
          </a:prstGeom>
          <a:noFill/>
          <a:ln>
            <a:noFill/>
          </a:ln>
        </p:spPr>
      </p:sp>
      <p:sp>
        <p:nvSpPr>
          <p:cNvPr id="44" name="Shape 4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Times New Roman"/>
              <a:buChar char="•"/>
              <a:defRPr/>
            </a:lvl1pPr>
            <a:lvl2pPr marL="742950" marR="0" lvl="1" indent="-107950" algn="l" rtl="0">
              <a:spcBef>
                <a:spcPts val="560"/>
              </a:spcBef>
              <a:spcAft>
                <a:spcPts val="0"/>
              </a:spcAft>
              <a:buClr>
                <a:schemeClr val="dk1"/>
              </a:buClr>
              <a:buFont typeface="Times New Roman"/>
              <a:buChar char="–"/>
              <a:defRPr/>
            </a:lvl2pPr>
            <a:lvl3pPr marL="1143000" marR="0" lvl="2" indent="-76200" algn="l" rtl="0">
              <a:spcBef>
                <a:spcPts val="480"/>
              </a:spcBef>
              <a:spcAft>
                <a:spcPts val="0"/>
              </a:spcAft>
              <a:buClr>
                <a:schemeClr val="dk1"/>
              </a:buClr>
              <a:buFont typeface="Times New Roman"/>
              <a:buChar char="•"/>
              <a:defRPr/>
            </a:lvl3pPr>
            <a:lvl4pPr marL="1600200" marR="0" lvl="3" indent="-101600" algn="l" rtl="0">
              <a:spcBef>
                <a:spcPts val="400"/>
              </a:spcBef>
              <a:spcAft>
                <a:spcPts val="0"/>
              </a:spcAft>
              <a:buClr>
                <a:schemeClr val="dk1"/>
              </a:buClr>
              <a:buFont typeface="Times New Roman"/>
              <a:buChar char="–"/>
              <a:defRPr/>
            </a:lvl4pPr>
            <a:lvl5pPr marL="2057400" marR="0" lvl="4" indent="-101600" algn="l" rtl="0">
              <a:spcBef>
                <a:spcPts val="400"/>
              </a:spcBef>
              <a:spcAft>
                <a:spcPts val="0"/>
              </a:spcAft>
              <a:buClr>
                <a:schemeClr val="dk1"/>
              </a:buClr>
              <a:buFont typeface="Times New Roman"/>
              <a:buChar char="»"/>
              <a:defRPr/>
            </a:lvl5pPr>
            <a:lvl6pPr marL="2514600" marR="0" lvl="5" indent="-101600" algn="l" rtl="0">
              <a:spcBef>
                <a:spcPts val="400"/>
              </a:spcBef>
              <a:spcAft>
                <a:spcPts val="0"/>
              </a:spcAft>
              <a:buClr>
                <a:schemeClr val="dk1"/>
              </a:buClr>
              <a:buFont typeface="Times New Roman"/>
              <a:buChar char="»"/>
              <a:defRPr/>
            </a:lvl6pPr>
            <a:lvl7pPr marL="2971800" marR="0" lvl="6" indent="-101600" algn="l" rtl="0">
              <a:spcBef>
                <a:spcPts val="400"/>
              </a:spcBef>
              <a:spcAft>
                <a:spcPts val="0"/>
              </a:spcAft>
              <a:buClr>
                <a:schemeClr val="dk1"/>
              </a:buClr>
              <a:buFont typeface="Times New Roman"/>
              <a:buChar char="»"/>
              <a:defRPr/>
            </a:lvl7pPr>
            <a:lvl8pPr marL="3429000" marR="0" lvl="7" indent="-101600" algn="l" rtl="0">
              <a:spcBef>
                <a:spcPts val="400"/>
              </a:spcBef>
              <a:spcAft>
                <a:spcPts val="0"/>
              </a:spcAft>
              <a:buClr>
                <a:schemeClr val="dk1"/>
              </a:buClr>
              <a:buFont typeface="Times New Roman"/>
              <a:buChar char="»"/>
              <a:defRPr/>
            </a:lvl8pPr>
            <a:lvl9pPr marL="3886200" marR="0" lvl="8" indent="-101600" algn="l" rtl="0">
              <a:spcBef>
                <a:spcPts val="400"/>
              </a:spcBef>
              <a:spcAft>
                <a:spcPts val="0"/>
              </a:spcAft>
              <a:buClr>
                <a:schemeClr val="dk1"/>
              </a:buClr>
              <a:buFont typeface="Times New Roman"/>
              <a:buChar char="»"/>
              <a:defRPr/>
            </a:lvl9pPr>
          </a:lstStyle>
          <a:p>
            <a:endParaRPr dirty="0"/>
          </a:p>
        </p:txBody>
      </p:sp>
      <p:sp>
        <p:nvSpPr>
          <p:cNvPr id="12" name="Shape 12"/>
          <p:cNvSpPr txBox="1">
            <a:spLocks noGrp="1"/>
          </p:cNvSpPr>
          <p:nvPr>
            <p:ph type="dt" idx="10"/>
          </p:nvPr>
        </p:nvSpPr>
        <p:spPr>
          <a:xfrm>
            <a:off x="914401" y="8331201"/>
            <a:ext cx="2539998"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3" name="Shape 13"/>
          <p:cNvSpPr txBox="1">
            <a:spLocks noGrp="1"/>
          </p:cNvSpPr>
          <p:nvPr>
            <p:ph type="ftr" idx="11"/>
          </p:nvPr>
        </p:nvSpPr>
        <p:spPr>
          <a:xfrm>
            <a:off x="4165600" y="8331201"/>
            <a:ext cx="3860800"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4" name="Shape 14"/>
          <p:cNvSpPr txBox="1">
            <a:spLocks noGrp="1"/>
          </p:cNvSpPr>
          <p:nvPr>
            <p:ph type="sldNum" idx="12"/>
          </p:nvPr>
        </p:nvSpPr>
        <p:spPr>
          <a:xfrm>
            <a:off x="8737601" y="8331201"/>
            <a:ext cx="2539998" cy="609599"/>
          </a:xfrm>
          <a:prstGeom prst="rect">
            <a:avLst/>
          </a:prstGeom>
          <a:noFill/>
          <a:ln>
            <a:noFill/>
          </a:ln>
        </p:spPr>
        <p:txBody>
          <a:bodyPr lIns="91425" tIns="91425" rIns="91425" bIns="91425" anchor="t" anchorCtr="0">
            <a:noAutofit/>
          </a:bodyPr>
          <a:lstStyle/>
          <a:p>
            <a:pPr algn="r"/>
            <a:endParaRPr lang="en-US" dirty="0" smtClean="0">
              <a:latin typeface="Candara" panose="020E0502030303020204" pitchFamily="34" charset="0"/>
            </a:endParaRPr>
          </a:p>
          <a:p>
            <a:pPr marL="457200" lvl="1"/>
            <a:endParaRPr lang="en-US" dirty="0" smtClean="0">
              <a:latin typeface="Candara" panose="020E0502030303020204" pitchFamily="34" charset="0"/>
            </a:endParaRPr>
          </a:p>
          <a:p>
            <a:pPr marL="914400" lvl="2"/>
            <a:endParaRPr lang="en-US" dirty="0" smtClean="0">
              <a:latin typeface="Candara" panose="020E0502030303020204" pitchFamily="34" charset="0"/>
            </a:endParaRPr>
          </a:p>
          <a:p>
            <a:pPr marL="1371600" lvl="3"/>
            <a:endParaRPr lang="en-US" dirty="0" smtClean="0">
              <a:latin typeface="Candara" panose="020E0502030303020204" pitchFamily="34" charset="0"/>
            </a:endParaRPr>
          </a:p>
          <a:p>
            <a:pPr marL="1828800" lvl="4"/>
            <a:endParaRPr lang="en-US" dirty="0" smtClean="0">
              <a:latin typeface="Candara" panose="020E0502030303020204" pitchFamily="34" charset="0"/>
            </a:endParaRPr>
          </a:p>
          <a:p>
            <a:pPr marL="2286000" lvl="5"/>
            <a:endParaRPr lang="en-US" dirty="0" smtClean="0">
              <a:latin typeface="Candara" panose="020E0502030303020204" pitchFamily="34" charset="0"/>
            </a:endParaRPr>
          </a:p>
          <a:p>
            <a:pPr marL="2743200" lvl="6"/>
            <a:endParaRPr lang="en-US" dirty="0" smtClean="0">
              <a:latin typeface="Candara" panose="020E0502030303020204" pitchFamily="34" charset="0"/>
            </a:endParaRPr>
          </a:p>
          <a:p>
            <a:pPr marL="3200400" lvl="7"/>
            <a:endParaRPr lang="en-US" dirty="0" smtClean="0">
              <a:latin typeface="Candara" panose="020E0502030303020204" pitchFamily="34" charset="0"/>
            </a:endParaRPr>
          </a:p>
          <a:p>
            <a:pPr marL="3657600" lvl="8"/>
            <a:endParaRPr lang="en-US"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p:nvPr/>
        </p:nvSpPr>
        <p:spPr>
          <a:xfrm>
            <a:off x="1435472" y="2012575"/>
            <a:ext cx="9359153" cy="2652245"/>
          </a:xfrm>
          <a:prstGeom prst="rect">
            <a:avLst/>
          </a:prstGeom>
          <a:noFill/>
          <a:ln>
            <a:noFill/>
          </a:ln>
        </p:spPr>
        <p:txBody>
          <a:bodyPr lIns="91425" tIns="45700" rIns="91425" bIns="45700" anchor="t" anchorCtr="0">
            <a:noAutofit/>
          </a:bodyPr>
          <a:lstStyle/>
          <a:p>
            <a:pPr algn="ctr">
              <a:lnSpc>
                <a:spcPct val="90000"/>
              </a:lnSpc>
              <a:spcBef>
                <a:spcPts val="1600"/>
              </a:spcBef>
              <a:buClr>
                <a:schemeClr val="dk1"/>
              </a:buClr>
              <a:buSzPct val="25000"/>
            </a:pPr>
            <a:r>
              <a:rPr lang="en-US" sz="6600" b="1" dirty="0" smtClean="0">
                <a:solidFill>
                  <a:srgbClr val="00B0F0"/>
                </a:solidFill>
                <a:latin typeface="Candara" panose="020E0502030303020204" pitchFamily="34" charset="0"/>
              </a:rPr>
              <a:t>Tele</a:t>
            </a:r>
            <a:r>
              <a:rPr lang="en-US" sz="6600" b="1" dirty="0" smtClean="0">
                <a:solidFill>
                  <a:srgbClr val="0070C0"/>
                </a:solidFill>
                <a:latin typeface="Candara" panose="020E0502030303020204" pitchFamily="34" charset="0"/>
              </a:rPr>
              <a:t>communications </a:t>
            </a:r>
            <a:r>
              <a:rPr lang="en-US" sz="6600" b="1" dirty="0">
                <a:solidFill>
                  <a:srgbClr val="0070C0"/>
                </a:solidFill>
                <a:latin typeface="Candara" panose="020E0502030303020204" pitchFamily="34" charset="0"/>
              </a:rPr>
              <a:t>Management </a:t>
            </a:r>
            <a:r>
              <a:rPr lang="en-US" sz="6600" b="1" dirty="0" smtClean="0">
                <a:solidFill>
                  <a:srgbClr val="0070C0"/>
                </a:solidFill>
                <a:latin typeface="Candara" panose="020E0502030303020204" pitchFamily="34" charset="0"/>
              </a:rPr>
              <a:t>Network</a:t>
            </a:r>
          </a:p>
          <a:p>
            <a:pPr algn="ctr">
              <a:lnSpc>
                <a:spcPct val="90000"/>
              </a:lnSpc>
              <a:spcBef>
                <a:spcPts val="1600"/>
              </a:spcBef>
              <a:buClr>
                <a:schemeClr val="dk1"/>
              </a:buClr>
              <a:buSzPct val="25000"/>
            </a:pPr>
            <a:r>
              <a:rPr lang="en-US" sz="6600" b="1" dirty="0" smtClean="0">
                <a:solidFill>
                  <a:srgbClr val="0070C0"/>
                </a:solidFill>
                <a:effectLst>
                  <a:outerShdw blurRad="38100" dist="38100" dir="2700000" algn="tl">
                    <a:srgbClr val="000000">
                      <a:alpha val="43137"/>
                    </a:srgbClr>
                  </a:outerShdw>
                </a:effectLst>
                <a:latin typeface="Candara" panose="020E0502030303020204" pitchFamily="34" charset="0"/>
              </a:rPr>
              <a:t>TMN</a:t>
            </a:r>
            <a:endParaRPr lang="en-US" sz="6600" b="1" dirty="0">
              <a:solidFill>
                <a:srgbClr val="0070C0"/>
              </a:solidFill>
              <a:effectLst>
                <a:outerShdw blurRad="38100" dist="38100" dir="2700000" algn="tl">
                  <a:srgbClr val="000000">
                    <a:alpha val="43137"/>
                  </a:srgbClr>
                </a:outerShdw>
              </a:effectLst>
              <a:latin typeface="Candara" panose="020E0502030303020204" pitchFamily="34" charset="0"/>
            </a:endParaRPr>
          </a:p>
        </p:txBody>
      </p:sp>
      <p:sp>
        <p:nvSpPr>
          <p:cNvPr id="56" name="Shape 56"/>
          <p:cNvSpPr txBox="1"/>
          <p:nvPr/>
        </p:nvSpPr>
        <p:spPr>
          <a:xfrm>
            <a:off x="7772401" y="228600"/>
            <a:ext cx="184149" cy="274636"/>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cxnSp>
        <p:nvCxnSpPr>
          <p:cNvPr id="57" name="Shape 5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8" name="Shape 58"/>
          <p:cNvSpPr txBox="1"/>
          <p:nvPr/>
        </p:nvSpPr>
        <p:spPr>
          <a:xfrm>
            <a:off x="2971801" y="22860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62" name="Shape 62"/>
          <p:cNvSpPr txBox="1">
            <a:spLocks noGrp="1"/>
          </p:cNvSpPr>
          <p:nvPr>
            <p:ph type="title"/>
          </p:nvPr>
        </p:nvSpPr>
        <p:spPr>
          <a:xfrm>
            <a:off x="285750" y="555623"/>
            <a:ext cx="5829299" cy="717365"/>
          </a:xfrm>
          <a:prstGeom prst="rect">
            <a:avLst/>
          </a:prstGeom>
          <a:noFill/>
          <a:ln>
            <a:noFill/>
          </a:ln>
        </p:spPr>
        <p:txBody>
          <a:bodyPr lIns="91425" tIns="45700" rIns="91425" bIns="45700" anchor="ctr" anchorCtr="0">
            <a:noAutofit/>
          </a:bodyPr>
          <a:lstStyle/>
          <a:p>
            <a:pPr algn="l">
              <a:buClr>
                <a:schemeClr val="dk1"/>
              </a:buClr>
              <a:buSzPct val="25000"/>
            </a:pPr>
            <a:r>
              <a:rPr lang="en-US" sz="3600" b="1" dirty="0">
                <a:solidFill>
                  <a:srgbClr val="C00000"/>
                </a:solidFill>
              </a:rPr>
              <a:t>Chapter</a:t>
            </a:r>
            <a:r>
              <a:rPr lang="en-US" sz="3600" b="1" dirty="0">
                <a:solidFill>
                  <a:srgbClr val="C00000"/>
                </a:solidFill>
                <a:ea typeface="Times New Roman"/>
                <a:cs typeface="Times New Roman"/>
                <a:sym typeface="Times New Roman"/>
              </a:rPr>
              <a:t> 10</a:t>
            </a:r>
          </a:p>
        </p:txBody>
      </p:sp>
      <p:sp>
        <p:nvSpPr>
          <p:cNvPr id="10" name="Shape 62"/>
          <p:cNvSpPr txBox="1">
            <a:spLocks/>
          </p:cNvSpPr>
          <p:nvPr/>
        </p:nvSpPr>
        <p:spPr>
          <a:xfrm>
            <a:off x="266701" y="1295210"/>
            <a:ext cx="5829299" cy="71736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lgn="l">
              <a:buClr>
                <a:schemeClr val="dk1"/>
              </a:buClr>
              <a:buSzPct val="25000"/>
            </a:pPr>
            <a:r>
              <a:rPr lang="en-US" sz="3600" b="1" dirty="0" smtClean="0">
                <a:solidFill>
                  <a:schemeClr val="tx1"/>
                </a:solidFill>
              </a:rPr>
              <a:t>Week 7</a:t>
            </a:r>
            <a:endParaRPr lang="en-US" sz="3600" b="1" dirty="0">
              <a:solidFill>
                <a:schemeClr val="tx1"/>
              </a:solidFill>
              <a:ea typeface="Times New Roman"/>
              <a:cs typeface="Times New Roman"/>
              <a:sym typeface="Times New Roman"/>
            </a:endParaRPr>
          </a:p>
        </p:txBody>
      </p:sp>
      <p:sp>
        <p:nvSpPr>
          <p:cNvPr id="2" name="TextBox 1"/>
          <p:cNvSpPr txBox="1"/>
          <p:nvPr/>
        </p:nvSpPr>
        <p:spPr>
          <a:xfrm>
            <a:off x="573741" y="5740550"/>
            <a:ext cx="11618259" cy="2031325"/>
          </a:xfrm>
          <a:prstGeom prst="rect">
            <a:avLst/>
          </a:prstGeom>
          <a:noFill/>
        </p:spPr>
        <p:txBody>
          <a:bodyPr wrap="square" rtlCol="0">
            <a:spAutoFit/>
          </a:bodyPr>
          <a:lstStyle/>
          <a:p>
            <a:r>
              <a:rPr lang="en-US" sz="1800" dirty="0">
                <a:latin typeface="Candara" panose="020E0502030303020204" pitchFamily="34" charset="0"/>
              </a:rPr>
              <a:t>Chapter 10 takes network management to a higher-level management, TMN, based on the </a:t>
            </a:r>
            <a:r>
              <a:rPr lang="en-US" sz="1800" b="1" dirty="0" smtClean="0">
                <a:latin typeface="Candara" panose="020E0502030303020204" pitchFamily="34" charset="0"/>
              </a:rPr>
              <a:t>OSI model</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It </a:t>
            </a:r>
            <a:r>
              <a:rPr lang="en-US" sz="1800" dirty="0">
                <a:latin typeface="Candara" panose="020E0502030303020204" pitchFamily="34" charset="0"/>
              </a:rPr>
              <a:t>addresses </a:t>
            </a:r>
            <a:r>
              <a:rPr lang="en-US" sz="1800" b="1" dirty="0">
                <a:solidFill>
                  <a:srgbClr val="00B0F0"/>
                </a:solidFill>
                <a:latin typeface="Candara" panose="020E0502030303020204" pitchFamily="34" charset="0"/>
              </a:rPr>
              <a:t>five levels of management </a:t>
            </a:r>
            <a:r>
              <a:rPr lang="en-US" sz="1800" dirty="0" smtClean="0">
                <a:latin typeface="Candara" panose="020E0502030303020204" pitchFamily="34" charset="0"/>
              </a:rPr>
              <a:t>:</a:t>
            </a:r>
          </a:p>
          <a:p>
            <a:pPr marL="342900" lvl="2" indent="-342900">
              <a:buFont typeface="+mj-lt"/>
              <a:buAutoNum type="arabicPeriod"/>
            </a:pPr>
            <a:r>
              <a:rPr lang="en-US" sz="1800" b="1" dirty="0" smtClean="0">
                <a:solidFill>
                  <a:srgbClr val="002060"/>
                </a:solidFill>
                <a:latin typeface="Candara" panose="020E0502030303020204" pitchFamily="34" charset="0"/>
              </a:rPr>
              <a:t>network </a:t>
            </a:r>
            <a:r>
              <a:rPr lang="en-US" sz="1800" b="1" dirty="0">
                <a:solidFill>
                  <a:srgbClr val="002060"/>
                </a:solidFill>
                <a:latin typeface="Candara" panose="020E0502030303020204" pitchFamily="34" charset="0"/>
              </a:rPr>
              <a:t>element layer</a:t>
            </a:r>
            <a:r>
              <a:rPr lang="en-US" sz="1800" dirty="0">
                <a:solidFill>
                  <a:srgbClr val="002060"/>
                </a:solidFill>
                <a:latin typeface="Candara" panose="020E0502030303020204" pitchFamily="34" charset="0"/>
              </a:rPr>
              <a:t>, </a:t>
            </a:r>
            <a:endParaRPr lang="en-US" sz="1800" dirty="0" smtClean="0">
              <a:solidFill>
                <a:srgbClr val="002060"/>
              </a:solidFill>
              <a:latin typeface="Candara" panose="020E0502030303020204" pitchFamily="34" charset="0"/>
            </a:endParaRPr>
          </a:p>
          <a:p>
            <a:pPr marL="342900" lvl="2" indent="-342900">
              <a:buFont typeface="+mj-lt"/>
              <a:buAutoNum type="arabicPeriod"/>
            </a:pPr>
            <a:r>
              <a:rPr lang="en-US" sz="1800" b="1" dirty="0" smtClean="0">
                <a:solidFill>
                  <a:srgbClr val="002060"/>
                </a:solidFill>
                <a:latin typeface="Candara" panose="020E0502030303020204" pitchFamily="34" charset="0"/>
              </a:rPr>
              <a:t>element management</a:t>
            </a:r>
            <a:r>
              <a:rPr lang="en-US" sz="1800" dirty="0" smtClean="0">
                <a:solidFill>
                  <a:srgbClr val="002060"/>
                </a:solidFill>
                <a:latin typeface="Candara" panose="020E0502030303020204" pitchFamily="34" charset="0"/>
              </a:rPr>
              <a:t>, </a:t>
            </a:r>
          </a:p>
          <a:p>
            <a:pPr marL="342900" lvl="2" indent="-342900">
              <a:buFont typeface="+mj-lt"/>
              <a:buAutoNum type="arabicPeriod"/>
            </a:pPr>
            <a:r>
              <a:rPr lang="en-US" sz="1800" b="1" dirty="0" smtClean="0">
                <a:solidFill>
                  <a:srgbClr val="002060"/>
                </a:solidFill>
                <a:latin typeface="Candara" panose="020E0502030303020204" pitchFamily="34" charset="0"/>
              </a:rPr>
              <a:t>network </a:t>
            </a:r>
            <a:r>
              <a:rPr lang="en-US" sz="1800" b="1" dirty="0">
                <a:solidFill>
                  <a:srgbClr val="002060"/>
                </a:solidFill>
                <a:latin typeface="Candara" panose="020E0502030303020204" pitchFamily="34" charset="0"/>
              </a:rPr>
              <a:t>management</a:t>
            </a:r>
            <a:r>
              <a:rPr lang="en-US" sz="1800" dirty="0">
                <a:solidFill>
                  <a:srgbClr val="002060"/>
                </a:solidFill>
                <a:latin typeface="Candara" panose="020E0502030303020204" pitchFamily="34" charset="0"/>
              </a:rPr>
              <a:t>, </a:t>
            </a:r>
            <a:endParaRPr lang="en-US" sz="1800" dirty="0" smtClean="0">
              <a:solidFill>
                <a:srgbClr val="002060"/>
              </a:solidFill>
              <a:latin typeface="Candara" panose="020E0502030303020204" pitchFamily="34" charset="0"/>
            </a:endParaRPr>
          </a:p>
          <a:p>
            <a:pPr marL="342900" lvl="2" indent="-342900">
              <a:buFont typeface="+mj-lt"/>
              <a:buAutoNum type="arabicPeriod"/>
            </a:pPr>
            <a:r>
              <a:rPr lang="en-US" sz="1800" b="1" dirty="0" smtClean="0">
                <a:solidFill>
                  <a:srgbClr val="002060"/>
                </a:solidFill>
                <a:latin typeface="Candara" panose="020E0502030303020204" pitchFamily="34" charset="0"/>
              </a:rPr>
              <a:t>service </a:t>
            </a:r>
            <a:r>
              <a:rPr lang="en-US" sz="1800" b="1" dirty="0">
                <a:solidFill>
                  <a:srgbClr val="002060"/>
                </a:solidFill>
                <a:latin typeface="Candara" panose="020E0502030303020204" pitchFamily="34" charset="0"/>
              </a:rPr>
              <a:t>management</a:t>
            </a:r>
            <a:r>
              <a:rPr lang="en-US" sz="1800" dirty="0">
                <a:solidFill>
                  <a:srgbClr val="002060"/>
                </a:solidFill>
                <a:latin typeface="Candara" panose="020E0502030303020204" pitchFamily="34" charset="0"/>
              </a:rPr>
              <a:t>, and </a:t>
            </a:r>
            <a:endParaRPr lang="en-US" sz="1800" dirty="0" smtClean="0">
              <a:solidFill>
                <a:srgbClr val="002060"/>
              </a:solidFill>
              <a:latin typeface="Candara" panose="020E0502030303020204" pitchFamily="34" charset="0"/>
            </a:endParaRPr>
          </a:p>
          <a:p>
            <a:pPr marL="342900" lvl="2" indent="-342900">
              <a:buFont typeface="+mj-lt"/>
              <a:buAutoNum type="arabicPeriod"/>
            </a:pPr>
            <a:r>
              <a:rPr lang="en-US" sz="1800" b="1" dirty="0" smtClean="0">
                <a:solidFill>
                  <a:srgbClr val="002060"/>
                </a:solidFill>
                <a:latin typeface="Candara" panose="020E0502030303020204" pitchFamily="34" charset="0"/>
              </a:rPr>
              <a:t>business </a:t>
            </a:r>
            <a:r>
              <a:rPr lang="en-US" sz="1800" b="1" dirty="0">
                <a:solidFill>
                  <a:srgbClr val="002060"/>
                </a:solidFill>
                <a:latin typeface="Candara" panose="020E0502030303020204" pitchFamily="34" charset="0"/>
              </a:rPr>
              <a:t>management</a:t>
            </a:r>
            <a:r>
              <a:rPr lang="en-US" sz="1800" dirty="0">
                <a:solidFill>
                  <a:srgbClr val="002060"/>
                </a:solidFill>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7" name="Shape 167"/>
          <p:cNvSpPr txBox="1"/>
          <p:nvPr/>
        </p:nvSpPr>
        <p:spPr>
          <a:xfrm>
            <a:off x="3031330" y="0"/>
            <a:ext cx="5605462" cy="579436"/>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Functional Architecture</a:t>
            </a:r>
          </a:p>
        </p:txBody>
      </p:sp>
      <p:sp>
        <p:nvSpPr>
          <p:cNvPr id="2" name="TextBox 1"/>
          <p:cNvSpPr txBox="1"/>
          <p:nvPr/>
        </p:nvSpPr>
        <p:spPr>
          <a:xfrm>
            <a:off x="114580" y="543578"/>
            <a:ext cx="12077419" cy="7355860"/>
          </a:xfrm>
          <a:prstGeom prst="rect">
            <a:avLst/>
          </a:prstGeom>
          <a:noFill/>
        </p:spPr>
        <p:txBody>
          <a:bodyPr wrap="square" rtlCol="0">
            <a:spAutoFit/>
          </a:bodyPr>
          <a:lstStyle/>
          <a:p>
            <a:pPr>
              <a:spcAft>
                <a:spcPts val="600"/>
              </a:spcAft>
            </a:pPr>
            <a:r>
              <a:rPr lang="en-US" sz="1600" dirty="0">
                <a:latin typeface="Candara" panose="020E0502030303020204" pitchFamily="34" charset="0"/>
              </a:rPr>
              <a:t>M.3010 defines </a:t>
            </a:r>
            <a:r>
              <a:rPr lang="en-US" sz="1600" b="1" dirty="0">
                <a:latin typeface="Candara" panose="020E0502030303020204" pitchFamily="34" charset="0"/>
              </a:rPr>
              <a:t>TMN architecture </a:t>
            </a:r>
            <a:r>
              <a:rPr lang="en-US" sz="1600" dirty="0">
                <a:latin typeface="Candara" panose="020E0502030303020204" pitchFamily="34" charset="0"/>
              </a:rPr>
              <a:t>made up of </a:t>
            </a:r>
            <a:r>
              <a:rPr lang="en-US" sz="1600" b="1" dirty="0">
                <a:solidFill>
                  <a:srgbClr val="0070C0"/>
                </a:solidFill>
                <a:latin typeface="Candara" panose="020E0502030303020204" pitchFamily="34" charset="0"/>
              </a:rPr>
              <a:t>five function blocks</a:t>
            </a:r>
            <a:r>
              <a:rPr lang="en-US" sz="1600" dirty="0">
                <a:latin typeface="Candara" panose="020E0502030303020204" pitchFamily="34" charset="0"/>
              </a:rPr>
              <a:t>: </a:t>
            </a:r>
            <a:r>
              <a:rPr lang="en-US" sz="1600" b="1" dirty="0">
                <a:solidFill>
                  <a:srgbClr val="CC6600"/>
                </a:solidFill>
                <a:latin typeface="Candara" panose="020E0502030303020204" pitchFamily="34" charset="0"/>
              </a:rPr>
              <a:t>operations systems </a:t>
            </a:r>
            <a:r>
              <a:rPr lang="en-US" sz="1600" b="1" dirty="0" smtClean="0">
                <a:solidFill>
                  <a:srgbClr val="CC6600"/>
                </a:solidFill>
                <a:latin typeface="Candara" panose="020E0502030303020204" pitchFamily="34" charset="0"/>
              </a:rPr>
              <a:t>function </a:t>
            </a:r>
            <a:r>
              <a:rPr lang="en-US" sz="1600" b="1" dirty="0">
                <a:solidFill>
                  <a:srgbClr val="CC6600"/>
                </a:solidFill>
                <a:latin typeface="Candara" panose="020E0502030303020204" pitchFamily="34" charset="0"/>
              </a:rPr>
              <a:t>(OSF)</a:t>
            </a:r>
            <a:r>
              <a:rPr lang="en-US" sz="1600" b="1" dirty="0">
                <a:solidFill>
                  <a:srgbClr val="669900"/>
                </a:solidFill>
                <a:latin typeface="Candara" panose="020E0502030303020204" pitchFamily="34" charset="0"/>
              </a:rPr>
              <a:t> </a:t>
            </a:r>
            <a:r>
              <a:rPr lang="en-US" sz="1600" dirty="0" smtClean="0">
                <a:solidFill>
                  <a:srgbClr val="CC6600"/>
                </a:solidFill>
                <a:latin typeface="Candara" panose="020E0502030303020204" pitchFamily="34" charset="0"/>
              </a:rPr>
              <a:t>, </a:t>
            </a:r>
            <a:r>
              <a:rPr lang="en-US" sz="1600" b="1" dirty="0" smtClean="0">
                <a:solidFill>
                  <a:srgbClr val="CC6600"/>
                </a:solidFill>
                <a:latin typeface="Candara" panose="020E0502030303020204" pitchFamily="34" charset="0"/>
              </a:rPr>
              <a:t>network </a:t>
            </a:r>
            <a:r>
              <a:rPr lang="en-US" sz="1600" b="1" dirty="0">
                <a:solidFill>
                  <a:srgbClr val="CC6600"/>
                </a:solidFill>
                <a:latin typeface="Candara" panose="020E0502030303020204" pitchFamily="34" charset="0"/>
              </a:rPr>
              <a:t>element function (NEF), mediation function (MF</a:t>
            </a:r>
            <a:r>
              <a:rPr lang="en-US" sz="1600" dirty="0">
                <a:solidFill>
                  <a:srgbClr val="CC6600"/>
                </a:solidFill>
                <a:latin typeface="Candara" panose="020E0502030303020204" pitchFamily="34" charset="0"/>
              </a:rPr>
              <a:t>), </a:t>
            </a:r>
            <a:r>
              <a:rPr lang="en-US" sz="1600" b="1" dirty="0">
                <a:solidFill>
                  <a:srgbClr val="CC6600"/>
                </a:solidFill>
                <a:latin typeface="Candara" panose="020E0502030303020204" pitchFamily="34" charset="0"/>
              </a:rPr>
              <a:t>workstation function (WSF</a:t>
            </a:r>
            <a:r>
              <a:rPr lang="en-US" sz="1600" dirty="0">
                <a:latin typeface="Candara" panose="020E0502030303020204" pitchFamily="34" charset="0"/>
              </a:rPr>
              <a:t>), and </a:t>
            </a:r>
            <a:r>
              <a:rPr lang="en-US" sz="1600" b="1" dirty="0" smtClean="0">
                <a:solidFill>
                  <a:srgbClr val="CC6600"/>
                </a:solidFill>
                <a:latin typeface="Candara" panose="020E0502030303020204" pitchFamily="34" charset="0"/>
              </a:rPr>
              <a:t>Q-adapter function </a:t>
            </a:r>
            <a:r>
              <a:rPr lang="en-US" sz="1600" b="1" dirty="0">
                <a:solidFill>
                  <a:srgbClr val="CC6600"/>
                </a:solidFill>
                <a:latin typeface="Candara" panose="020E0502030303020204" pitchFamily="34" charset="0"/>
              </a:rPr>
              <a:t>(QAF</a:t>
            </a:r>
            <a:r>
              <a:rPr lang="en-US" sz="1600" dirty="0">
                <a:latin typeface="Candara" panose="020E0502030303020204" pitchFamily="34" charset="0"/>
              </a:rPr>
              <a:t>), as shown in Figure 10.7</a:t>
            </a:r>
            <a:r>
              <a:rPr lang="en-US" sz="1600" dirty="0" smtClean="0">
                <a:latin typeface="Candara" panose="020E0502030303020204" pitchFamily="34" charset="0"/>
              </a:rPr>
              <a:t>.</a:t>
            </a:r>
            <a:endParaRPr lang="en-US" sz="1600" dirty="0">
              <a:latin typeface="Candara" panose="020E0502030303020204" pitchFamily="34" charset="0"/>
            </a:endParaRPr>
          </a:p>
          <a:p>
            <a:pPr>
              <a:spcAft>
                <a:spcPts val="600"/>
              </a:spcAft>
            </a:pPr>
            <a:r>
              <a:rPr lang="en-US" sz="1600" dirty="0" smtClean="0">
                <a:latin typeface="Candara" panose="020E0502030303020204" pitchFamily="34" charset="0"/>
              </a:rPr>
              <a:t>The </a:t>
            </a:r>
            <a:r>
              <a:rPr lang="en-US" sz="1600" dirty="0">
                <a:latin typeface="Candara" panose="020E0502030303020204" pitchFamily="34" charset="0"/>
              </a:rPr>
              <a:t>communication </a:t>
            </a:r>
            <a:r>
              <a:rPr lang="en-US" sz="1600" dirty="0" smtClean="0">
                <a:latin typeface="Candara" panose="020E0502030303020204" pitchFamily="34" charset="0"/>
              </a:rPr>
              <a:t>between the </a:t>
            </a:r>
            <a:r>
              <a:rPr lang="en-US" sz="1600" dirty="0">
                <a:latin typeface="Candara" panose="020E0502030303020204" pitchFamily="34" charset="0"/>
              </a:rPr>
              <a:t>function blocks itself is a function, but </a:t>
            </a:r>
            <a:r>
              <a:rPr lang="en-US" sz="1600" dirty="0">
                <a:solidFill>
                  <a:srgbClr val="C00000"/>
                </a:solidFill>
                <a:latin typeface="Candara" panose="020E0502030303020204" pitchFamily="34" charset="0"/>
              </a:rPr>
              <a:t>not</a:t>
            </a:r>
            <a:r>
              <a:rPr lang="en-US" sz="1600" dirty="0">
                <a:latin typeface="Candara" panose="020E0502030303020204" pitchFamily="34" charset="0"/>
              </a:rPr>
              <a:t> a function block, defined as the </a:t>
            </a:r>
            <a:r>
              <a:rPr lang="en-US" sz="1600" b="1" dirty="0">
                <a:solidFill>
                  <a:srgbClr val="0070C0"/>
                </a:solidFill>
                <a:latin typeface="Candara" panose="020E0502030303020204" pitchFamily="34" charset="0"/>
              </a:rPr>
              <a:t>TMN data </a:t>
            </a:r>
            <a:r>
              <a:rPr lang="en-US" sz="1600" b="1" dirty="0" smtClean="0">
                <a:solidFill>
                  <a:srgbClr val="0070C0"/>
                </a:solidFill>
                <a:latin typeface="Candara" panose="020E0502030303020204" pitchFamily="34" charset="0"/>
              </a:rPr>
              <a:t>communication </a:t>
            </a:r>
            <a:r>
              <a:rPr lang="en-US" sz="1600" b="1" dirty="0">
                <a:solidFill>
                  <a:srgbClr val="0070C0"/>
                </a:solidFill>
                <a:latin typeface="Candara" panose="020E0502030303020204" pitchFamily="34" charset="0"/>
              </a:rPr>
              <a:t>function (DCF</a:t>
            </a:r>
            <a:r>
              <a:rPr lang="en-US" sz="1600" b="1" dirty="0" smtClean="0">
                <a:solidFill>
                  <a:srgbClr val="0070C0"/>
                </a:solidFill>
                <a:latin typeface="Candara" panose="020E0502030303020204" pitchFamily="34" charset="0"/>
              </a:rPr>
              <a:t>)</a:t>
            </a:r>
            <a:r>
              <a:rPr lang="en-US" sz="1600" dirty="0" smtClean="0">
                <a:solidFill>
                  <a:srgbClr val="0070C0"/>
                </a:solidFill>
                <a:latin typeface="Candara" panose="020E0502030303020204" pitchFamily="34" charset="0"/>
              </a:rPr>
              <a:t>.</a:t>
            </a:r>
            <a:endParaRPr lang="en-US" sz="1600" dirty="0">
              <a:latin typeface="Candara" panose="020E0502030303020204" pitchFamily="34" charset="0"/>
            </a:endParaRPr>
          </a:p>
          <a:p>
            <a:pPr>
              <a:spcAft>
                <a:spcPts val="600"/>
              </a:spcAft>
            </a:pPr>
            <a:r>
              <a:rPr lang="en-US" sz="1800" b="1" dirty="0" smtClean="0">
                <a:solidFill>
                  <a:srgbClr val="CC6600"/>
                </a:solidFill>
                <a:latin typeface="Candara" panose="020E0502030303020204" pitchFamily="34" charset="0"/>
              </a:rPr>
              <a:t>1. </a:t>
            </a:r>
            <a:r>
              <a:rPr lang="en-US" sz="1600" dirty="0" smtClean="0">
                <a:latin typeface="Candara" panose="020E0502030303020204" pitchFamily="34" charset="0"/>
              </a:rPr>
              <a:t>The </a:t>
            </a:r>
            <a:r>
              <a:rPr lang="en-US" sz="1600" b="1" dirty="0">
                <a:solidFill>
                  <a:srgbClr val="CC6600"/>
                </a:solidFill>
                <a:latin typeface="Candara" panose="020E0502030303020204" pitchFamily="34" charset="0"/>
              </a:rPr>
              <a:t>TMN operations systems function (OSF)</a:t>
            </a:r>
            <a:r>
              <a:rPr lang="en-US" sz="1600" b="1" dirty="0">
                <a:solidFill>
                  <a:srgbClr val="669900"/>
                </a:solidFill>
                <a:latin typeface="Candara" panose="020E0502030303020204" pitchFamily="34" charset="0"/>
              </a:rPr>
              <a:t> </a:t>
            </a:r>
            <a:r>
              <a:rPr lang="en-US" sz="1600" dirty="0">
                <a:latin typeface="Candara" panose="020E0502030303020204" pitchFamily="34" charset="0"/>
              </a:rPr>
              <a:t>is implemented in operations systems. </a:t>
            </a:r>
            <a:r>
              <a:rPr lang="en-US" sz="1600" dirty="0" smtClean="0">
                <a:latin typeface="Candara" panose="020E0502030303020204" pitchFamily="34" charset="0"/>
              </a:rPr>
              <a:t>such </a:t>
            </a:r>
            <a:r>
              <a:rPr lang="en-US" sz="1600" dirty="0">
                <a:latin typeface="Candara" panose="020E0502030303020204" pitchFamily="34" charset="0"/>
              </a:rPr>
              <a:t>as </a:t>
            </a:r>
            <a:r>
              <a:rPr lang="en-US" sz="1600" b="1" dirty="0">
                <a:latin typeface="Candara" panose="020E0502030303020204" pitchFamily="34" charset="0"/>
              </a:rPr>
              <a:t>network transmission </a:t>
            </a:r>
            <a:r>
              <a:rPr lang="en-US" sz="1600" dirty="0">
                <a:latin typeface="Candara" panose="020E0502030303020204" pitchFamily="34" charset="0"/>
              </a:rPr>
              <a:t>OS and</a:t>
            </a:r>
            <a:r>
              <a:rPr lang="en-US" sz="1600" b="1" dirty="0">
                <a:latin typeface="Candara" panose="020E0502030303020204" pitchFamily="34" charset="0"/>
              </a:rPr>
              <a:t> traffic measurement </a:t>
            </a:r>
            <a:r>
              <a:rPr lang="en-US" sz="1600" dirty="0" smtClean="0">
                <a:latin typeface="Candara" panose="020E0502030303020204" pitchFamily="34" charset="0"/>
              </a:rPr>
              <a:t>OS help </a:t>
            </a:r>
            <a:r>
              <a:rPr lang="en-US" sz="1600" dirty="0">
                <a:latin typeface="Candara" panose="020E0502030303020204" pitchFamily="34" charset="0"/>
              </a:rPr>
              <a:t>monitor, manage, and control telecommunication networks and services. Network </a:t>
            </a:r>
            <a:r>
              <a:rPr lang="en-US" sz="1600" dirty="0" smtClean="0">
                <a:latin typeface="Candara" panose="020E0502030303020204" pitchFamily="34" charset="0"/>
              </a:rPr>
              <a:t>management,  both </a:t>
            </a:r>
            <a:r>
              <a:rPr lang="en-US" sz="1600" dirty="0">
                <a:latin typeface="Candara" panose="020E0502030303020204" pitchFamily="34" charset="0"/>
              </a:rPr>
              <a:t>as a manager and an agent, is also considered to be an OS. This would include </a:t>
            </a:r>
            <a:r>
              <a:rPr lang="en-US" sz="1600" b="1" dirty="0">
                <a:latin typeface="Candara" panose="020E0502030303020204" pitchFamily="34" charset="0"/>
              </a:rPr>
              <a:t>MIB</a:t>
            </a:r>
            <a:r>
              <a:rPr lang="en-US" sz="1600" dirty="0">
                <a:latin typeface="Candara" panose="020E0502030303020204" pitchFamily="34" charset="0"/>
              </a:rPr>
              <a:t> in </a:t>
            </a:r>
            <a:r>
              <a:rPr lang="en-US" sz="1600" dirty="0" smtClean="0">
                <a:latin typeface="Candara" panose="020E0502030303020204" pitchFamily="34" charset="0"/>
              </a:rPr>
              <a:t>Internet management </a:t>
            </a:r>
            <a:r>
              <a:rPr lang="en-US" sz="1600" dirty="0">
                <a:latin typeface="Candara" panose="020E0502030303020204" pitchFamily="34" charset="0"/>
              </a:rPr>
              <a:t>and naming tree in OSI management as a function of the OSF</a:t>
            </a:r>
            <a:r>
              <a:rPr lang="en-US" sz="1600" dirty="0" smtClean="0">
                <a:latin typeface="Candara" panose="020E0502030303020204" pitchFamily="34" charset="0"/>
              </a:rPr>
              <a:t>.</a:t>
            </a:r>
            <a:endParaRPr lang="en-US" sz="1600" dirty="0">
              <a:latin typeface="Candara" panose="020E0502030303020204" pitchFamily="34" charset="0"/>
            </a:endParaRPr>
          </a:p>
          <a:p>
            <a:pPr>
              <a:spcAft>
                <a:spcPts val="600"/>
              </a:spcAft>
            </a:pPr>
            <a:r>
              <a:rPr lang="en-US" sz="1800" b="1" dirty="0" smtClean="0">
                <a:solidFill>
                  <a:srgbClr val="CC6600"/>
                </a:solidFill>
                <a:latin typeface="Candara" panose="020E0502030303020204" pitchFamily="34" charset="0"/>
              </a:rPr>
              <a:t>2. </a:t>
            </a:r>
            <a:r>
              <a:rPr lang="en-US" sz="1600" dirty="0" smtClean="0">
                <a:latin typeface="Candara" panose="020E0502030303020204" pitchFamily="34" charset="0"/>
              </a:rPr>
              <a:t>The </a:t>
            </a:r>
            <a:r>
              <a:rPr lang="en-US" sz="1600" b="1" dirty="0">
                <a:solidFill>
                  <a:srgbClr val="CC6600"/>
                </a:solidFill>
                <a:latin typeface="Candara" panose="020E0502030303020204" pitchFamily="34" charset="0"/>
              </a:rPr>
              <a:t>TMN NEF </a:t>
            </a:r>
            <a:r>
              <a:rPr lang="en-US" sz="1600" dirty="0">
                <a:latin typeface="Candara" panose="020E0502030303020204" pitchFamily="34" charset="0"/>
              </a:rPr>
              <a:t>is concerned with the managed network </a:t>
            </a:r>
            <a:r>
              <a:rPr lang="en-US" sz="1600" dirty="0">
                <a:solidFill>
                  <a:srgbClr val="CC6600"/>
                </a:solidFill>
                <a:latin typeface="Candara" panose="020E0502030303020204" pitchFamily="34" charset="0"/>
              </a:rPr>
              <a:t>elements</a:t>
            </a:r>
            <a:r>
              <a:rPr lang="en-US" sz="1600" dirty="0">
                <a:latin typeface="Candara" panose="020E0502030303020204" pitchFamily="34" charset="0"/>
              </a:rPr>
              <a:t>. Network elements themselves </a:t>
            </a:r>
            <a:r>
              <a:rPr lang="en-US" sz="1600" dirty="0" smtClean="0">
                <a:latin typeface="Candara" panose="020E0502030303020204" pitchFamily="34" charset="0"/>
              </a:rPr>
              <a:t>are not </a:t>
            </a:r>
            <a:r>
              <a:rPr lang="en-US" sz="1600" dirty="0">
                <a:latin typeface="Candara" panose="020E0502030303020204" pitchFamily="34" charset="0"/>
              </a:rPr>
              <a:t>part of TMN, but are supported by TMN over the standard interfaces. </a:t>
            </a:r>
            <a:r>
              <a:rPr lang="en-US" sz="1600" b="1" dirty="0">
                <a:latin typeface="Candara" panose="020E0502030303020204" pitchFamily="34" charset="0"/>
              </a:rPr>
              <a:t>Network elements</a:t>
            </a:r>
            <a:r>
              <a:rPr lang="en-US" sz="1600" dirty="0">
                <a:latin typeface="Candara" panose="020E0502030303020204" pitchFamily="34" charset="0"/>
              </a:rPr>
              <a:t> would </a:t>
            </a:r>
            <a:r>
              <a:rPr lang="en-US" sz="1600" dirty="0" smtClean="0">
                <a:latin typeface="Candara" panose="020E0502030303020204" pitchFamily="34" charset="0"/>
              </a:rPr>
              <a:t>include </a:t>
            </a:r>
            <a:r>
              <a:rPr lang="en-US" sz="1600" b="1" dirty="0">
                <a:latin typeface="Candara" panose="020E0502030303020204" pitchFamily="34" charset="0"/>
              </a:rPr>
              <a:t>hardware</a:t>
            </a:r>
            <a:r>
              <a:rPr lang="en-US" sz="1600" dirty="0">
                <a:latin typeface="Candara" panose="020E0502030303020204" pitchFamily="34" charset="0"/>
              </a:rPr>
              <a:t>, </a:t>
            </a:r>
            <a:r>
              <a:rPr lang="en-US" sz="1600" b="1" dirty="0">
                <a:latin typeface="Candara" panose="020E0502030303020204" pitchFamily="34" charset="0"/>
              </a:rPr>
              <a:t>software</a:t>
            </a:r>
            <a:r>
              <a:rPr lang="en-US" sz="1600" dirty="0">
                <a:latin typeface="Candara" panose="020E0502030303020204" pitchFamily="34" charset="0"/>
              </a:rPr>
              <a:t>, and </a:t>
            </a:r>
            <a:r>
              <a:rPr lang="en-US" sz="1600" b="1" dirty="0">
                <a:latin typeface="Candara" panose="020E0502030303020204" pitchFamily="34" charset="0"/>
              </a:rPr>
              <a:t>systems</a:t>
            </a:r>
            <a:r>
              <a:rPr lang="en-US" sz="1600" dirty="0">
                <a:latin typeface="Candara" panose="020E0502030303020204" pitchFamily="34" charset="0"/>
              </a:rPr>
              <a:t> such as </a:t>
            </a:r>
            <a:r>
              <a:rPr lang="en-US" sz="1600" dirty="0">
                <a:solidFill>
                  <a:srgbClr val="669900"/>
                </a:solidFill>
                <a:latin typeface="Candara" panose="020E0502030303020204" pitchFamily="34" charset="0"/>
              </a:rPr>
              <a:t>hubs</a:t>
            </a:r>
            <a:r>
              <a:rPr lang="en-US" sz="1600" dirty="0">
                <a:latin typeface="Candara" panose="020E0502030303020204" pitchFamily="34" charset="0"/>
              </a:rPr>
              <a:t>, </a:t>
            </a:r>
            <a:r>
              <a:rPr lang="en-US" sz="1600" dirty="0">
                <a:solidFill>
                  <a:srgbClr val="669900"/>
                </a:solidFill>
                <a:latin typeface="Candara" panose="020E0502030303020204" pitchFamily="34" charset="0"/>
              </a:rPr>
              <a:t>routers</a:t>
            </a:r>
            <a:r>
              <a:rPr lang="en-US" sz="1600" dirty="0">
                <a:latin typeface="Candara" panose="020E0502030303020204" pitchFamily="34" charset="0"/>
              </a:rPr>
              <a:t>, </a:t>
            </a:r>
            <a:r>
              <a:rPr lang="en-US" sz="1600" dirty="0">
                <a:solidFill>
                  <a:srgbClr val="669900"/>
                </a:solidFill>
                <a:latin typeface="Candara" panose="020E0502030303020204" pitchFamily="34" charset="0"/>
              </a:rPr>
              <a:t>switches</a:t>
            </a:r>
            <a:r>
              <a:rPr lang="en-US" sz="1600" dirty="0">
                <a:latin typeface="Candara" panose="020E0502030303020204" pitchFamily="34" charset="0"/>
              </a:rPr>
              <a:t>, </a:t>
            </a:r>
            <a:r>
              <a:rPr lang="en-US" sz="1600" dirty="0">
                <a:solidFill>
                  <a:srgbClr val="669900"/>
                </a:solidFill>
                <a:latin typeface="Candara" panose="020E0502030303020204" pitchFamily="34" charset="0"/>
              </a:rPr>
              <a:t>processes</a:t>
            </a:r>
            <a:r>
              <a:rPr lang="en-US" sz="1600" dirty="0">
                <a:latin typeface="Candara" panose="020E0502030303020204" pitchFamily="34" charset="0"/>
              </a:rPr>
              <a:t>, etc. </a:t>
            </a:r>
            <a:r>
              <a:rPr lang="en-US" sz="1600" dirty="0" smtClean="0">
                <a:latin typeface="Candara" panose="020E0502030303020204" pitchFamily="34" charset="0"/>
              </a:rPr>
              <a:t>The </a:t>
            </a:r>
            <a:r>
              <a:rPr lang="en-US" sz="1600" dirty="0">
                <a:latin typeface="Candara" panose="020E0502030303020204" pitchFamily="34" charset="0"/>
              </a:rPr>
              <a:t>network </a:t>
            </a:r>
            <a:r>
              <a:rPr lang="en-US" sz="1600" dirty="0" smtClean="0">
                <a:latin typeface="Candara" panose="020E0502030303020204" pitchFamily="34" charset="0"/>
              </a:rPr>
              <a:t>management </a:t>
            </a:r>
            <a:r>
              <a:rPr lang="en-US" sz="1600" dirty="0">
                <a:latin typeface="Candara" panose="020E0502030303020204" pitchFamily="34" charset="0"/>
              </a:rPr>
              <a:t>agent and the associated MIB are part of the NEF. </a:t>
            </a:r>
            <a:r>
              <a:rPr lang="en-US" sz="1600" b="1" dirty="0">
                <a:latin typeface="Candara" panose="020E0502030303020204" pitchFamily="34" charset="0"/>
              </a:rPr>
              <a:t>Network elements</a:t>
            </a:r>
            <a:r>
              <a:rPr lang="en-US" sz="1600" dirty="0">
                <a:latin typeface="Candara" panose="020E0502030303020204" pitchFamily="34" charset="0"/>
              </a:rPr>
              <a:t> providing </a:t>
            </a:r>
            <a:r>
              <a:rPr lang="en-US" sz="1600" b="1" dirty="0">
                <a:latin typeface="Candara" panose="020E0502030303020204" pitchFamily="34" charset="0"/>
              </a:rPr>
              <a:t>information</a:t>
            </a:r>
            <a:r>
              <a:rPr lang="en-US" sz="1600" dirty="0">
                <a:latin typeface="Candara" panose="020E0502030303020204" pitchFamily="34" charset="0"/>
              </a:rPr>
              <a:t> </a:t>
            </a:r>
            <a:r>
              <a:rPr lang="en-US" sz="1600" dirty="0" smtClean="0">
                <a:latin typeface="Candara" panose="020E0502030303020204" pitchFamily="34" charset="0"/>
              </a:rPr>
              <a:t>for management</a:t>
            </a:r>
            <a:r>
              <a:rPr lang="en-US" sz="1600" dirty="0">
                <a:latin typeface="Candara" panose="020E0502030303020204" pitchFamily="34" charset="0"/>
              </a:rPr>
              <a:t>, such as </a:t>
            </a:r>
            <a:r>
              <a:rPr lang="en-US" sz="1600" dirty="0">
                <a:solidFill>
                  <a:srgbClr val="669900"/>
                </a:solidFill>
                <a:latin typeface="Candara" panose="020E0502030303020204" pitchFamily="34" charset="0"/>
              </a:rPr>
              <a:t>packets dropped</a:t>
            </a:r>
            <a:r>
              <a:rPr lang="en-US" sz="1600" dirty="0">
                <a:latin typeface="Candara" panose="020E0502030303020204" pitchFamily="34" charset="0"/>
              </a:rPr>
              <a:t>, </a:t>
            </a:r>
            <a:r>
              <a:rPr lang="en-US" sz="1600" dirty="0">
                <a:solidFill>
                  <a:srgbClr val="669900"/>
                </a:solidFill>
                <a:latin typeface="Candara" panose="020E0502030303020204" pitchFamily="34" charset="0"/>
              </a:rPr>
              <a:t>collision rate</a:t>
            </a:r>
            <a:r>
              <a:rPr lang="en-US" sz="1600" dirty="0">
                <a:latin typeface="Candara" panose="020E0502030303020204" pitchFamily="34" charset="0"/>
              </a:rPr>
              <a:t>, etc., are considered as part of TMN, i.e., </a:t>
            </a:r>
            <a:r>
              <a:rPr lang="en-US" sz="1600" dirty="0" smtClean="0">
                <a:latin typeface="Candara" panose="020E0502030303020204" pitchFamily="34" charset="0"/>
              </a:rPr>
              <a:t>NEF. </a:t>
            </a:r>
          </a:p>
          <a:p>
            <a:pPr>
              <a:spcAft>
                <a:spcPts val="600"/>
              </a:spcAft>
            </a:pPr>
            <a:r>
              <a:rPr lang="en-US" sz="1800" b="1" dirty="0" smtClean="0">
                <a:solidFill>
                  <a:srgbClr val="CC6600"/>
                </a:solidFill>
                <a:latin typeface="Candara" panose="020E0502030303020204" pitchFamily="34" charset="0"/>
              </a:rPr>
              <a:t>3. </a:t>
            </a:r>
            <a:r>
              <a:rPr lang="en-US" sz="1600" dirty="0" smtClean="0">
                <a:latin typeface="Candara" panose="020E0502030303020204" pitchFamily="34" charset="0"/>
              </a:rPr>
              <a:t>The </a:t>
            </a:r>
            <a:r>
              <a:rPr lang="en-US" sz="1600" dirty="0">
                <a:solidFill>
                  <a:srgbClr val="CC6600"/>
                </a:solidFill>
                <a:latin typeface="Candara" panose="020E0502030303020204" pitchFamily="34" charset="0"/>
              </a:rPr>
              <a:t>TMN MF </a:t>
            </a:r>
            <a:r>
              <a:rPr lang="en-US" sz="1600" dirty="0">
                <a:latin typeface="Candara" panose="020E0502030303020204" pitchFamily="34" charset="0"/>
              </a:rPr>
              <a:t>block addresses the operations performed on the </a:t>
            </a:r>
            <a:r>
              <a:rPr lang="en-US" sz="1600" dirty="0" smtClean="0">
                <a:latin typeface="Candara" panose="020E0502030303020204" pitchFamily="34" charset="0"/>
              </a:rPr>
              <a:t>information </a:t>
            </a:r>
            <a:r>
              <a:rPr lang="en-US" sz="1600" dirty="0">
                <a:latin typeface="Candara" panose="020E0502030303020204" pitchFamily="34" charset="0"/>
              </a:rPr>
              <a:t>content passing </a:t>
            </a:r>
            <a:r>
              <a:rPr lang="en-US" sz="1600" dirty="0" smtClean="0">
                <a:latin typeface="Candara" panose="020E0502030303020204" pitchFamily="34" charset="0"/>
              </a:rPr>
              <a:t>between the </a:t>
            </a:r>
            <a:r>
              <a:rPr lang="en-US" sz="1600" dirty="0">
                <a:latin typeface="Candara" panose="020E0502030303020204" pitchFamily="34" charset="0"/>
              </a:rPr>
              <a:t>network elements and operations systems. Such operations include </a:t>
            </a:r>
            <a:r>
              <a:rPr lang="en-US" sz="1600" dirty="0">
                <a:solidFill>
                  <a:srgbClr val="669900"/>
                </a:solidFill>
                <a:latin typeface="Candara" panose="020E0502030303020204" pitchFamily="34" charset="0"/>
              </a:rPr>
              <a:t>filtering</a:t>
            </a:r>
            <a:r>
              <a:rPr lang="en-US" sz="1600" dirty="0">
                <a:latin typeface="Candara" panose="020E0502030303020204" pitchFamily="34" charset="0"/>
              </a:rPr>
              <a:t>, </a:t>
            </a:r>
            <a:r>
              <a:rPr lang="en-US" sz="1600" dirty="0">
                <a:solidFill>
                  <a:srgbClr val="669900"/>
                </a:solidFill>
                <a:latin typeface="Candara" panose="020E0502030303020204" pitchFamily="34" charset="0"/>
              </a:rPr>
              <a:t>store </a:t>
            </a:r>
            <a:r>
              <a:rPr lang="en-US" sz="1600" dirty="0">
                <a:latin typeface="Candara" panose="020E0502030303020204" pitchFamily="34" charset="0"/>
              </a:rPr>
              <a:t>and </a:t>
            </a:r>
            <a:r>
              <a:rPr lang="en-US" sz="1600" dirty="0">
                <a:solidFill>
                  <a:srgbClr val="669900"/>
                </a:solidFill>
                <a:latin typeface="Candara" panose="020E0502030303020204" pitchFamily="34" charset="0"/>
              </a:rPr>
              <a:t>forward</a:t>
            </a:r>
            <a:r>
              <a:rPr lang="en-US" sz="1600" dirty="0">
                <a:latin typeface="Candara" panose="020E0502030303020204" pitchFamily="34" charset="0"/>
              </a:rPr>
              <a:t>, </a:t>
            </a:r>
            <a:r>
              <a:rPr lang="en-US" sz="1600" dirty="0" smtClean="0">
                <a:solidFill>
                  <a:srgbClr val="669900"/>
                </a:solidFill>
                <a:latin typeface="Candara" panose="020E0502030303020204" pitchFamily="34" charset="0"/>
              </a:rPr>
              <a:t>protocol </a:t>
            </a:r>
            <a:r>
              <a:rPr lang="en-US" sz="1600" dirty="0">
                <a:solidFill>
                  <a:srgbClr val="669900"/>
                </a:solidFill>
                <a:latin typeface="Candara" panose="020E0502030303020204" pitchFamily="34" charset="0"/>
              </a:rPr>
              <a:t>conversion</a:t>
            </a:r>
            <a:r>
              <a:rPr lang="en-US" sz="1600" dirty="0">
                <a:latin typeface="Candara" panose="020E0502030303020204" pitchFamily="34" charset="0"/>
              </a:rPr>
              <a:t>, </a:t>
            </a:r>
            <a:r>
              <a:rPr lang="en-US" sz="1600" dirty="0">
                <a:solidFill>
                  <a:srgbClr val="669900"/>
                </a:solidFill>
                <a:latin typeface="Candara" panose="020E0502030303020204" pitchFamily="34" charset="0"/>
              </a:rPr>
              <a:t>threshold detection</a:t>
            </a:r>
            <a:r>
              <a:rPr lang="en-US" sz="1600" dirty="0">
                <a:latin typeface="Candara" panose="020E0502030303020204" pitchFamily="34" charset="0"/>
              </a:rPr>
              <a:t>, etc. A physical entity in which the MF is implemented can be </a:t>
            </a:r>
            <a:r>
              <a:rPr lang="en-US" sz="1600" dirty="0" smtClean="0">
                <a:latin typeface="Candara" panose="020E0502030303020204" pitchFamily="34" charset="0"/>
              </a:rPr>
              <a:t>shared between </a:t>
            </a:r>
            <a:r>
              <a:rPr lang="en-US" sz="1600" dirty="0">
                <a:latin typeface="Candara" panose="020E0502030303020204" pitchFamily="34" charset="0"/>
              </a:rPr>
              <a:t>multiple operations systems and network elements. For example, a remote monitoring </a:t>
            </a:r>
            <a:r>
              <a:rPr lang="en-US" sz="1600" dirty="0" smtClean="0">
                <a:latin typeface="Candara" panose="020E0502030303020204" pitchFamily="34" charset="0"/>
              </a:rPr>
              <a:t>device (RMON</a:t>
            </a:r>
            <a:r>
              <a:rPr lang="en-US" sz="1600" dirty="0">
                <a:latin typeface="Candara" panose="020E0502030303020204" pitchFamily="34" charset="0"/>
              </a:rPr>
              <a:t>) can monitor a remote LAN on various parameters such as statistics on users, protocols, </a:t>
            </a:r>
            <a:r>
              <a:rPr lang="en-US" sz="1600" dirty="0" smtClean="0">
                <a:latin typeface="Candara" panose="020E0502030303020204" pitchFamily="34" charset="0"/>
              </a:rPr>
              <a:t>and packet </a:t>
            </a:r>
            <a:r>
              <a:rPr lang="en-US" sz="1600" dirty="0">
                <a:latin typeface="Candara" panose="020E0502030303020204" pitchFamily="34" charset="0"/>
              </a:rPr>
              <a:t>loss and report the analyzed data or raw data to accounting and performance management </a:t>
            </a:r>
            <a:r>
              <a:rPr lang="en-US" sz="1600" dirty="0" smtClean="0">
                <a:latin typeface="Candara" panose="020E0502030303020204" pitchFamily="34" charset="0"/>
              </a:rPr>
              <a:t>operations </a:t>
            </a:r>
            <a:r>
              <a:rPr lang="en-US" sz="1600" dirty="0">
                <a:latin typeface="Candara" panose="020E0502030303020204" pitchFamily="34" charset="0"/>
              </a:rPr>
              <a:t>systems. In this situation, the RMON device acts as a mediation device performing MF between </a:t>
            </a:r>
            <a:r>
              <a:rPr lang="en-US" sz="1600" dirty="0" smtClean="0">
                <a:latin typeface="Candara" panose="020E0502030303020204" pitchFamily="34" charset="0"/>
              </a:rPr>
              <a:t>the network </a:t>
            </a:r>
            <a:r>
              <a:rPr lang="en-US" sz="1600" dirty="0">
                <a:latin typeface="Candara" panose="020E0502030303020204" pitchFamily="34" charset="0"/>
              </a:rPr>
              <a:t>elements on the remote LAN and the operations systems (or network management systems</a:t>
            </a:r>
            <a:r>
              <a:rPr lang="en-US" sz="1600" dirty="0" smtClean="0">
                <a:latin typeface="Candara" panose="020E0502030303020204" pitchFamily="34" charset="0"/>
              </a:rPr>
              <a:t>).</a:t>
            </a:r>
          </a:p>
          <a:p>
            <a:pPr>
              <a:spcAft>
                <a:spcPts val="600"/>
              </a:spcAft>
            </a:pPr>
            <a:r>
              <a:rPr lang="en-US" sz="1800" b="1" dirty="0" smtClean="0">
                <a:solidFill>
                  <a:srgbClr val="CC6600"/>
                </a:solidFill>
                <a:latin typeface="Candara" panose="020E0502030303020204" pitchFamily="34" charset="0"/>
              </a:rPr>
              <a:t>4. </a:t>
            </a:r>
            <a:r>
              <a:rPr lang="en-US" sz="1600" dirty="0" smtClean="0">
                <a:latin typeface="Candara" panose="020E0502030303020204" pitchFamily="34" charset="0"/>
              </a:rPr>
              <a:t>The </a:t>
            </a:r>
            <a:r>
              <a:rPr lang="en-US" sz="1600" dirty="0">
                <a:solidFill>
                  <a:srgbClr val="CC6600"/>
                </a:solidFill>
                <a:latin typeface="Candara" panose="020E0502030303020204" pitchFamily="34" charset="0"/>
              </a:rPr>
              <a:t>TMN WSF </a:t>
            </a:r>
            <a:r>
              <a:rPr lang="en-US" sz="1600" dirty="0">
                <a:latin typeface="Candara" panose="020E0502030303020204" pitchFamily="34" charset="0"/>
              </a:rPr>
              <a:t>provides an </a:t>
            </a:r>
            <a:r>
              <a:rPr lang="en-US" sz="1600" b="1" dirty="0">
                <a:latin typeface="Candara" panose="020E0502030303020204" pitchFamily="34" charset="0"/>
              </a:rPr>
              <a:t>interface between human personnel and TMN activities</a:t>
            </a:r>
            <a:r>
              <a:rPr lang="en-US" sz="1600" dirty="0">
                <a:latin typeface="Candara" panose="020E0502030303020204" pitchFamily="34" charset="0"/>
              </a:rPr>
              <a:t>. More </a:t>
            </a:r>
            <a:r>
              <a:rPr lang="en-US" sz="1600" dirty="0" smtClean="0">
                <a:latin typeface="Candara" panose="020E0502030303020204" pitchFamily="34" charset="0"/>
              </a:rPr>
              <a:t>specifically</a:t>
            </a:r>
            <a:r>
              <a:rPr lang="en-US" sz="1600" dirty="0">
                <a:latin typeface="Candara" panose="020E0502030303020204" pitchFamily="34" charset="0"/>
              </a:rPr>
              <a:t>, this function addresses the presentation aspect. The conversion function that converts </a:t>
            </a:r>
            <a:r>
              <a:rPr lang="en-US" sz="1600" dirty="0" smtClean="0">
                <a:latin typeface="Candara" panose="020E0502030303020204" pitchFamily="34" charset="0"/>
              </a:rPr>
              <a:t>machine-readable </a:t>
            </a:r>
            <a:r>
              <a:rPr lang="en-US" sz="1600" dirty="0">
                <a:latin typeface="Candara" panose="020E0502030303020204" pitchFamily="34" charset="0"/>
              </a:rPr>
              <a:t>information to human-interpretable format in the presentation function belongs in one of </a:t>
            </a:r>
            <a:r>
              <a:rPr lang="en-US" sz="1600" dirty="0" smtClean="0">
                <a:latin typeface="Candara" panose="020E0502030303020204" pitchFamily="34" charset="0"/>
              </a:rPr>
              <a:t>the other </a:t>
            </a:r>
            <a:r>
              <a:rPr lang="en-US" sz="1600" dirty="0">
                <a:latin typeface="Candara" panose="020E0502030303020204" pitchFamily="34" charset="0"/>
              </a:rPr>
              <a:t>three function blocks, OSF, MF, and QAF (explained later). This would cover the </a:t>
            </a:r>
            <a:r>
              <a:rPr lang="en-US" sz="1600" dirty="0" smtClean="0">
                <a:latin typeface="Candara" panose="020E0502030303020204" pitchFamily="34" charset="0"/>
              </a:rPr>
              <a:t>presentation function </a:t>
            </a:r>
            <a:r>
              <a:rPr lang="en-US" sz="1600" dirty="0">
                <a:latin typeface="Candara" panose="020E0502030303020204" pitchFamily="34" charset="0"/>
              </a:rPr>
              <a:t>such as graphical user interface (GUI) and human-machine interface of </a:t>
            </a:r>
            <a:r>
              <a:rPr lang="en-US" sz="1600" dirty="0" smtClean="0">
                <a:latin typeface="Candara" panose="020E0502030303020204" pitchFamily="34" charset="0"/>
              </a:rPr>
              <a:t>workstations. Communication </a:t>
            </a:r>
            <a:r>
              <a:rPr lang="en-US" sz="1600" dirty="0">
                <a:latin typeface="Candara" panose="020E0502030303020204" pitchFamily="34" charset="0"/>
              </a:rPr>
              <a:t>between the above four functional blocks, OSF, WSF, MF, and NEF, is assumed to </a:t>
            </a:r>
            <a:r>
              <a:rPr lang="en-US" sz="1600" dirty="0" smtClean="0">
                <a:latin typeface="Candara" panose="020E0502030303020204" pitchFamily="34" charset="0"/>
              </a:rPr>
              <a:t>be standardized</a:t>
            </a:r>
            <a:r>
              <a:rPr lang="en-US" sz="1600" dirty="0">
                <a:latin typeface="Candara" panose="020E0502030303020204" pitchFamily="34" charset="0"/>
              </a:rPr>
              <a:t>. Of course, this is far from the reality of the world. </a:t>
            </a:r>
          </a:p>
          <a:p>
            <a:pPr>
              <a:spcAft>
                <a:spcPts val="600"/>
              </a:spcAft>
            </a:pPr>
            <a:r>
              <a:rPr lang="en-US" sz="1800" b="1" dirty="0" smtClean="0">
                <a:solidFill>
                  <a:srgbClr val="CC6600"/>
                </a:solidFill>
                <a:latin typeface="Candara" panose="020E0502030303020204" pitchFamily="34" charset="0"/>
              </a:rPr>
              <a:t>5. </a:t>
            </a:r>
            <a:r>
              <a:rPr lang="en-US" sz="1600" dirty="0" smtClean="0">
                <a:latin typeface="Candara" panose="020E0502030303020204" pitchFamily="34" charset="0"/>
              </a:rPr>
              <a:t>Therefore</a:t>
            </a:r>
            <a:r>
              <a:rPr lang="en-US" sz="1600" dirty="0">
                <a:latin typeface="Candara" panose="020E0502030303020204" pitchFamily="34" charset="0"/>
              </a:rPr>
              <a:t>, in order to accommodate </a:t>
            </a:r>
            <a:r>
              <a:rPr lang="en-US" sz="1600" dirty="0" smtClean="0">
                <a:latin typeface="Candara" panose="020E0502030303020204" pitchFamily="34" charset="0"/>
              </a:rPr>
              <a:t>the legacy </a:t>
            </a:r>
            <a:r>
              <a:rPr lang="en-US" sz="1600" dirty="0">
                <a:latin typeface="Candara" panose="020E0502030303020204" pitchFamily="34" charset="0"/>
              </a:rPr>
              <a:t>functionality as part of TMN, a </a:t>
            </a:r>
            <a:r>
              <a:rPr lang="en-US" sz="1600" b="1" dirty="0">
                <a:solidFill>
                  <a:srgbClr val="CC6600"/>
                </a:solidFill>
                <a:latin typeface="Candara" panose="020E0502030303020204" pitchFamily="34" charset="0"/>
              </a:rPr>
              <a:t>TMN QAF </a:t>
            </a:r>
            <a:r>
              <a:rPr lang="en-US" sz="1600" dirty="0">
                <a:latin typeface="Candara" panose="020E0502030303020204" pitchFamily="34" charset="0"/>
              </a:rPr>
              <a:t>has been defined. This is somewhat similar to a proxy server in SNMP management, where non-SNMP network elements are managed by an SNMP </a:t>
            </a:r>
            <a:r>
              <a:rPr lang="en-US" sz="1600" dirty="0" smtClean="0">
                <a:latin typeface="Candara" panose="020E0502030303020204" pitchFamily="34" charset="0"/>
              </a:rPr>
              <a:t>manager via </a:t>
            </a:r>
            <a:r>
              <a:rPr lang="en-US" sz="1600" dirty="0">
                <a:latin typeface="Candara" panose="020E0502030303020204" pitchFamily="34" charset="0"/>
              </a:rPr>
              <a:t>a proxy server. Thus, TMN noncompliant devices are connected to a TMN-compliant </a:t>
            </a:r>
            <a:r>
              <a:rPr lang="en-US" sz="1600" dirty="0" smtClean="0">
                <a:latin typeface="Candara" panose="020E0502030303020204" pitchFamily="34" charset="0"/>
              </a:rPr>
              <a:t>system/network </a:t>
            </a:r>
            <a:r>
              <a:rPr lang="en-US" sz="1600" dirty="0">
                <a:latin typeface="Candara" panose="020E0502030303020204" pitchFamily="34" charset="0"/>
              </a:rPr>
              <a:t>using a Q-adapter interface.</a:t>
            </a:r>
          </a:p>
        </p:txBody>
      </p:sp>
    </p:spTree>
    <p:extLst>
      <p:ext uri="{BB962C8B-B14F-4D97-AF65-F5344CB8AC3E}">
        <p14:creationId xmlns:p14="http://schemas.microsoft.com/office/powerpoint/2010/main" val="356533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cxnSp>
        <p:nvCxnSpPr>
          <p:cNvPr id="165" name="Shape 165"/>
          <p:cNvCxnSpPr/>
          <p:nvPr/>
        </p:nvCxnSpPr>
        <p:spPr>
          <a:xfrm>
            <a:off x="304799" y="5486400"/>
            <a:ext cx="5638800" cy="0"/>
          </a:xfrm>
          <a:prstGeom prst="straightConnector1">
            <a:avLst/>
          </a:prstGeom>
          <a:noFill/>
          <a:ln w="12700" cap="rnd" cmpd="sng">
            <a:solidFill>
              <a:schemeClr val="dk1"/>
            </a:solidFill>
            <a:prstDash val="solid"/>
            <a:miter/>
            <a:headEnd type="none" w="med" len="med"/>
            <a:tailEnd type="none" w="med" len="med"/>
          </a:ln>
        </p:spPr>
      </p:cxnSp>
      <p:sp>
        <p:nvSpPr>
          <p:cNvPr id="166" name="Shape 166"/>
          <p:cNvSpPr txBox="1"/>
          <p:nvPr/>
        </p:nvSpPr>
        <p:spPr>
          <a:xfrm>
            <a:off x="-304801" y="5486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67" name="Shape 167"/>
          <p:cNvSpPr txBox="1"/>
          <p:nvPr/>
        </p:nvSpPr>
        <p:spPr>
          <a:xfrm>
            <a:off x="228599" y="304800"/>
            <a:ext cx="5605462"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Functional Architecture</a:t>
            </a:r>
          </a:p>
        </p:txBody>
      </p:sp>
      <p:sp>
        <p:nvSpPr>
          <p:cNvPr id="168" name="Shape 168"/>
          <p:cNvSpPr txBox="1"/>
          <p:nvPr/>
        </p:nvSpPr>
        <p:spPr>
          <a:xfrm>
            <a:off x="136524"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170" name="Shape 170"/>
          <p:cNvSpPr txBox="1"/>
          <p:nvPr/>
        </p:nvSpPr>
        <p:spPr>
          <a:xfrm>
            <a:off x="231773" y="5867402"/>
            <a:ext cx="11816791" cy="1372390"/>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OSF</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Functions</a:t>
            </a:r>
            <a:r>
              <a:rPr lang="en-US" sz="2000" dirty="0">
                <a:solidFill>
                  <a:schemeClr val="dk1"/>
                </a:solidFill>
                <a:latin typeface="Candara" panose="020E0502030303020204" pitchFamily="34" charset="0"/>
              </a:rPr>
              <a:t> performed by </a:t>
            </a:r>
            <a:r>
              <a:rPr lang="en-US" sz="2000" b="1" dirty="0" smtClean="0">
                <a:solidFill>
                  <a:srgbClr val="0070C0"/>
                </a:solidFill>
                <a:latin typeface="Candara" panose="020E0502030303020204" pitchFamily="34" charset="0"/>
              </a:rPr>
              <a:t>Operations </a:t>
            </a:r>
            <a:r>
              <a:rPr lang="en-US" sz="2000" b="1" dirty="0">
                <a:solidFill>
                  <a:srgbClr val="0070C0"/>
                </a:solidFill>
                <a:latin typeface="Candara" panose="020E0502030303020204" pitchFamily="34" charset="0"/>
              </a:rPr>
              <a:t>systems</a:t>
            </a:r>
            <a:r>
              <a:rPr lang="en-US" sz="2000" dirty="0">
                <a:solidFill>
                  <a:schemeClr val="dk1"/>
                </a:solidFill>
                <a:latin typeface="Candara" panose="020E0502030303020204" pitchFamily="34" charset="0"/>
              </a:rPr>
              <a:t>: e.g., </a:t>
            </a:r>
            <a:r>
              <a:rPr lang="en-US" sz="2000" dirty="0">
                <a:solidFill>
                  <a:srgbClr val="669900"/>
                </a:solidFill>
                <a:latin typeface="Candara" panose="020E0502030303020204" pitchFamily="34" charset="0"/>
              </a:rPr>
              <a:t>NMS</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testing</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accounting</a:t>
            </a:r>
            <a:r>
              <a:rPr lang="en-US" sz="2000" dirty="0">
                <a:solidFill>
                  <a:schemeClr val="dk1"/>
                </a:solidFill>
                <a:latin typeface="Candara" panose="020E0502030303020204" pitchFamily="34" charset="0"/>
              </a:rPr>
              <a:t>, </a:t>
            </a:r>
            <a:r>
              <a:rPr lang="en-US" sz="2000" dirty="0" smtClean="0">
                <a:solidFill>
                  <a:srgbClr val="669900"/>
                </a:solidFill>
                <a:latin typeface="Candara" panose="020E0502030303020204" pitchFamily="34" charset="0"/>
              </a:rPr>
              <a:t>trouble tracking</a:t>
            </a:r>
            <a:endParaRPr lang="en-US" sz="2000" dirty="0">
              <a:solidFill>
                <a:srgbClr val="669900"/>
              </a:solidFill>
              <a:latin typeface="Candara" panose="020E0502030303020204" pitchFamily="34" charset="0"/>
            </a:endParaRP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NEF</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Functions</a:t>
            </a:r>
            <a:r>
              <a:rPr lang="en-US" sz="2000" dirty="0">
                <a:solidFill>
                  <a:schemeClr val="dk1"/>
                </a:solidFill>
                <a:latin typeface="Candara" panose="020E0502030303020204" pitchFamily="34" charset="0"/>
              </a:rPr>
              <a:t> needed to </a:t>
            </a:r>
            <a:r>
              <a:rPr lang="en-US" sz="2000" b="1" dirty="0">
                <a:solidFill>
                  <a:schemeClr val="dk1"/>
                </a:solidFill>
                <a:latin typeface="Candara" panose="020E0502030303020204" pitchFamily="34" charset="0"/>
              </a:rPr>
              <a:t>support </a:t>
            </a:r>
            <a:r>
              <a:rPr lang="en-US" sz="2000" b="1" dirty="0" smtClean="0">
                <a:solidFill>
                  <a:srgbClr val="0070C0"/>
                </a:solidFill>
                <a:latin typeface="Candara" panose="020E0502030303020204" pitchFamily="34" charset="0"/>
              </a:rPr>
              <a:t>network elements</a:t>
            </a:r>
            <a:r>
              <a:rPr lang="en-US" sz="2000" dirty="0">
                <a:solidFill>
                  <a:schemeClr val="dk1"/>
                </a:solidFill>
                <a:latin typeface="Candara" panose="020E0502030303020204" pitchFamily="34" charset="0"/>
              </a:rPr>
              <a:t>; network elements themselves are </a:t>
            </a:r>
            <a:r>
              <a:rPr lang="en-US" sz="2000" dirty="0" smtClean="0">
                <a:solidFill>
                  <a:schemeClr val="dk1"/>
                </a:solidFill>
                <a:latin typeface="Candara" panose="020E0502030303020204" pitchFamily="34" charset="0"/>
              </a:rPr>
              <a:t>not part </a:t>
            </a:r>
            <a:r>
              <a:rPr lang="en-US" sz="2000" dirty="0">
                <a:solidFill>
                  <a:schemeClr val="dk1"/>
                </a:solidFill>
                <a:latin typeface="Candara" panose="020E0502030303020204" pitchFamily="34" charset="0"/>
              </a:rPr>
              <a:t>of TMN: e.g., </a:t>
            </a:r>
            <a:r>
              <a:rPr lang="en-US" sz="2000" dirty="0">
                <a:solidFill>
                  <a:srgbClr val="669900"/>
                </a:solidFill>
                <a:latin typeface="Candara" panose="020E0502030303020204" pitchFamily="34" charset="0"/>
              </a:rPr>
              <a:t>NM agent</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MIB</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collision rate</a:t>
            </a:r>
          </a:p>
        </p:txBody>
      </p:sp>
      <p:cxnSp>
        <p:nvCxnSpPr>
          <p:cNvPr id="174" name="Shape 174"/>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pic>
        <p:nvPicPr>
          <p:cNvPr id="3" name="Picture 2"/>
          <p:cNvPicPr>
            <a:picLocks noChangeAspect="1"/>
          </p:cNvPicPr>
          <p:nvPr/>
        </p:nvPicPr>
        <p:blipFill>
          <a:blip r:embed="rId3"/>
          <a:stretch>
            <a:fillRect/>
          </a:stretch>
        </p:blipFill>
        <p:spPr>
          <a:xfrm>
            <a:off x="457199" y="981042"/>
            <a:ext cx="5200688" cy="4314857"/>
          </a:xfrm>
          <a:prstGeom prst="rect">
            <a:avLst/>
          </a:prstGeom>
        </p:spPr>
      </p:pic>
      <p:sp>
        <p:nvSpPr>
          <p:cNvPr id="15" name="Shape 185"/>
          <p:cNvSpPr txBox="1"/>
          <p:nvPr/>
        </p:nvSpPr>
        <p:spPr>
          <a:xfrm>
            <a:off x="226171" y="7410029"/>
            <a:ext cx="11822393" cy="1303340"/>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MF</a:t>
            </a: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Operations on the information between </a:t>
            </a:r>
            <a:r>
              <a:rPr lang="en-US" sz="2000" b="1" dirty="0" smtClean="0">
                <a:solidFill>
                  <a:srgbClr val="0070C0"/>
                </a:solidFill>
                <a:latin typeface="Candara" panose="020E0502030303020204" pitchFamily="34" charset="0"/>
              </a:rPr>
              <a:t>network elements</a:t>
            </a:r>
            <a:r>
              <a:rPr lang="en-US" sz="2000" dirty="0">
                <a:solidFill>
                  <a:schemeClr val="dk1"/>
                </a:solidFill>
                <a:latin typeface="Candara" panose="020E0502030303020204" pitchFamily="34" charset="0"/>
              </a:rPr>
              <a:t>; e.g., </a:t>
            </a:r>
            <a:r>
              <a:rPr lang="en-US" sz="2000" dirty="0">
                <a:solidFill>
                  <a:srgbClr val="669900"/>
                </a:solidFill>
                <a:latin typeface="Candara" panose="020E0502030303020204" pitchFamily="34" charset="0"/>
              </a:rPr>
              <a:t>filtering</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protocol conversion</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MF</a:t>
            </a: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can be shared between multiple OSSs</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e.g</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RMON</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WSF</a:t>
            </a:r>
            <a:r>
              <a:rPr lang="en-US" sz="2000" dirty="0" smtClean="0">
                <a:solidFill>
                  <a:schemeClr val="dk1"/>
                </a:solidFill>
                <a:latin typeface="Candara" panose="020E0502030303020204" pitchFamily="34" charset="0"/>
              </a:rPr>
              <a:t>: </a:t>
            </a:r>
            <a:r>
              <a:rPr lang="en-US" sz="2000" b="1" dirty="0" smtClean="0">
                <a:solidFill>
                  <a:srgbClr val="0070C0"/>
                </a:solidFill>
                <a:latin typeface="Candara" panose="020E0502030303020204" pitchFamily="34" charset="0"/>
              </a:rPr>
              <a:t>Human-TMN </a:t>
            </a:r>
            <a:r>
              <a:rPr lang="en-US" sz="2000" b="1" dirty="0">
                <a:solidFill>
                  <a:srgbClr val="0070C0"/>
                </a:solidFill>
                <a:latin typeface="Candara" panose="020E0502030303020204" pitchFamily="34" charset="0"/>
              </a:rPr>
              <a:t>activities interface</a:t>
            </a:r>
            <a:r>
              <a:rPr lang="en-US" sz="2000" dirty="0">
                <a:solidFill>
                  <a:schemeClr val="dk1"/>
                </a:solidFill>
                <a:latin typeface="Candara" panose="020E0502030303020204" pitchFamily="34" charset="0"/>
              </a:rPr>
              <a:t>; e.g., </a:t>
            </a:r>
            <a:r>
              <a:rPr lang="en-US" sz="2000" dirty="0">
                <a:solidFill>
                  <a:srgbClr val="669900"/>
                </a:solidFill>
                <a:latin typeface="Candara" panose="020E0502030303020204" pitchFamily="34" charset="0"/>
              </a:rPr>
              <a:t>GUI</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QAF</a:t>
            </a: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Adapter function to accommodate </a:t>
            </a:r>
            <a:r>
              <a:rPr lang="en-US" sz="2000" b="1" dirty="0" smtClean="0">
                <a:solidFill>
                  <a:srgbClr val="0070C0"/>
                </a:solidFill>
                <a:latin typeface="Candara" panose="020E0502030303020204" pitchFamily="34" charset="0"/>
              </a:rPr>
              <a:t>non-TMN entities</a:t>
            </a:r>
            <a:r>
              <a:rPr lang="en-US" sz="2000" dirty="0">
                <a:solidFill>
                  <a:schemeClr val="dk1"/>
                </a:solidFill>
                <a:latin typeface="Candara" panose="020E0502030303020204" pitchFamily="34" charset="0"/>
              </a:rPr>
              <a:t>; e.g., </a:t>
            </a:r>
            <a:r>
              <a:rPr lang="en-US" sz="2000" dirty="0">
                <a:solidFill>
                  <a:srgbClr val="669900"/>
                </a:solidFill>
                <a:latin typeface="Candara" panose="020E0502030303020204" pitchFamily="34" charset="0"/>
              </a:rPr>
              <a:t>proxy server</a:t>
            </a: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SNMP-to-CMIP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25" y="579436"/>
            <a:ext cx="11925021" cy="7663636"/>
          </a:xfrm>
          <a:prstGeom prst="rect">
            <a:avLst/>
          </a:prstGeom>
          <a:noFill/>
        </p:spPr>
        <p:txBody>
          <a:bodyPr wrap="square" rtlCol="0">
            <a:spAutoFit/>
          </a:bodyPr>
          <a:lstStyle/>
          <a:p>
            <a:pPr>
              <a:spcAft>
                <a:spcPts val="600"/>
              </a:spcAft>
            </a:pPr>
            <a:r>
              <a:rPr lang="en-US" sz="1800" dirty="0">
                <a:latin typeface="Candara" panose="020E0502030303020204" pitchFamily="34" charset="0"/>
              </a:rPr>
              <a:t>Each function </a:t>
            </a:r>
            <a:r>
              <a:rPr lang="en-US" sz="1800" dirty="0" smtClean="0">
                <a:latin typeface="Candara" panose="020E0502030303020204" pitchFamily="34" charset="0"/>
              </a:rPr>
              <a:t>providing </a:t>
            </a:r>
            <a:r>
              <a:rPr lang="en-US" sz="1800" dirty="0">
                <a:latin typeface="Candara" panose="020E0502030303020204" pitchFamily="34" charset="0"/>
              </a:rPr>
              <a:t>a </a:t>
            </a:r>
            <a:r>
              <a:rPr lang="en-US" sz="1800" b="1" dirty="0">
                <a:solidFill>
                  <a:srgbClr val="0070C0"/>
                </a:solidFill>
                <a:latin typeface="Candara" panose="020E0502030303020204" pitchFamily="34" charset="0"/>
              </a:rPr>
              <a:t>service</a:t>
            </a:r>
            <a:r>
              <a:rPr lang="en-US" sz="1800" dirty="0">
                <a:solidFill>
                  <a:srgbClr val="0070C0"/>
                </a:solidFill>
                <a:latin typeface="Candara" panose="020E0502030303020204" pitchFamily="34" charset="0"/>
              </a:rPr>
              <a:t> </a:t>
            </a:r>
            <a:r>
              <a:rPr lang="en-US" sz="1800" dirty="0">
                <a:latin typeface="Candara" panose="020E0502030303020204" pitchFamily="34" charset="0"/>
              </a:rPr>
              <a:t>and the </a:t>
            </a:r>
            <a:r>
              <a:rPr lang="en-US" sz="1800" b="1" dirty="0">
                <a:latin typeface="Candara" panose="020E0502030303020204" pitchFamily="34" charset="0"/>
              </a:rPr>
              <a:t>service </a:t>
            </a:r>
            <a:r>
              <a:rPr lang="en-US" sz="1800" b="1" dirty="0" smtClean="0">
                <a:latin typeface="Candara" panose="020E0502030303020204" pitchFamily="34" charset="0"/>
              </a:rPr>
              <a:t>block </a:t>
            </a:r>
            <a:r>
              <a:rPr lang="en-US" sz="1800" dirty="0" smtClean="0">
                <a:latin typeface="Candara" panose="020E0502030303020204" pitchFamily="34" charset="0"/>
              </a:rPr>
              <a:t>providing </a:t>
            </a:r>
            <a:r>
              <a:rPr lang="en-US" sz="1800" dirty="0">
                <a:latin typeface="Candara" panose="020E0502030303020204" pitchFamily="34" charset="0"/>
              </a:rPr>
              <a:t>a </a:t>
            </a:r>
            <a:r>
              <a:rPr lang="en-US" sz="1800" b="1" dirty="0">
                <a:solidFill>
                  <a:srgbClr val="0070C0"/>
                </a:solidFill>
                <a:latin typeface="Candara" panose="020E0502030303020204" pitchFamily="34" charset="0"/>
              </a:rPr>
              <a:t>set of services</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An </a:t>
            </a:r>
            <a:r>
              <a:rPr lang="en-US" sz="1800" dirty="0">
                <a:latin typeface="Candara" panose="020E0502030303020204" pitchFamily="34" charset="0"/>
              </a:rPr>
              <a:t>example would be a security management application function as </a:t>
            </a:r>
            <a:r>
              <a:rPr lang="en-US" sz="1800" dirty="0" smtClean="0">
                <a:latin typeface="Candara" panose="020E0502030303020204" pitchFamily="34" charset="0"/>
              </a:rPr>
              <a:t>either part </a:t>
            </a:r>
            <a:r>
              <a:rPr lang="en-US" sz="1800" dirty="0">
                <a:latin typeface="Candara" panose="020E0502030303020204" pitchFamily="34" charset="0"/>
              </a:rPr>
              <a:t>of or a stand-alone operations system. </a:t>
            </a:r>
            <a:r>
              <a:rPr lang="en-US" sz="1800" dirty="0" smtClean="0">
                <a:latin typeface="Candara" panose="020E0502030303020204" pitchFamily="34" charset="0"/>
              </a:rPr>
              <a:t>such </a:t>
            </a:r>
            <a:r>
              <a:rPr lang="en-US" sz="1800" dirty="0">
                <a:latin typeface="Candara" panose="020E0502030303020204" pitchFamily="34" charset="0"/>
              </a:rPr>
              <a:t>as alarm reporting, audit trail, etc. associated with the </a:t>
            </a:r>
            <a:r>
              <a:rPr lang="en-US" sz="1800" dirty="0" smtClean="0">
                <a:latin typeface="Candara" panose="020E0502030303020204" pitchFamily="34" charset="0"/>
              </a:rPr>
              <a:t>security </a:t>
            </a:r>
            <a:r>
              <a:rPr lang="en-US" sz="1800" dirty="0">
                <a:latin typeface="Candara" panose="020E0502030303020204" pitchFamily="34" charset="0"/>
              </a:rPr>
              <a:t>functional area.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In </a:t>
            </a:r>
            <a:r>
              <a:rPr lang="en-US" sz="1800" dirty="0">
                <a:latin typeface="Candara" panose="020E0502030303020204" pitchFamily="34" charset="0"/>
              </a:rPr>
              <a:t>fact, all five management functional areas of configuration, fault, </a:t>
            </a:r>
            <a:r>
              <a:rPr lang="en-US" sz="1800" dirty="0" smtClean="0">
                <a:latin typeface="Candara" panose="020E0502030303020204" pitchFamily="34" charset="0"/>
              </a:rPr>
              <a:t>performance, security</a:t>
            </a:r>
            <a:r>
              <a:rPr lang="en-US" sz="1800" dirty="0">
                <a:latin typeface="Candara" panose="020E0502030303020204" pitchFamily="34" charset="0"/>
              </a:rPr>
              <a:t>, and accounting residing in a network management system would belong to </a:t>
            </a:r>
            <a:r>
              <a:rPr lang="en-US" sz="1800" dirty="0">
                <a:solidFill>
                  <a:srgbClr val="CC6600"/>
                </a:solidFill>
                <a:latin typeface="Candara" panose="020E0502030303020204" pitchFamily="34" charset="0"/>
              </a:rPr>
              <a:t>OSF</a:t>
            </a:r>
            <a:r>
              <a:rPr lang="en-US" sz="1800" dirty="0" smtClean="0">
                <a:latin typeface="Candara" panose="020E0502030303020204" pitchFamily="34" charset="0"/>
              </a:rPr>
              <a:t>.</a:t>
            </a:r>
          </a:p>
          <a:p>
            <a:pPr>
              <a:spcAft>
                <a:spcPts val="600"/>
              </a:spcAft>
            </a:pPr>
            <a:r>
              <a:rPr lang="en-US" sz="1800" b="1" dirty="0" smtClean="0">
                <a:solidFill>
                  <a:srgbClr val="0070C0"/>
                </a:solidFill>
                <a:latin typeface="Candara" panose="020E0502030303020204" pitchFamily="34" charset="0"/>
              </a:rPr>
              <a:t>Function </a:t>
            </a:r>
            <a:r>
              <a:rPr lang="en-US" sz="1800" b="1" dirty="0">
                <a:solidFill>
                  <a:srgbClr val="0070C0"/>
                </a:solidFill>
                <a:latin typeface="Candara" panose="020E0502030303020204" pitchFamily="34" charset="0"/>
              </a:rPr>
              <a:t>blocks </a:t>
            </a:r>
            <a:r>
              <a:rPr lang="en-US" sz="1800" dirty="0">
                <a:latin typeface="Candara" panose="020E0502030303020204" pitchFamily="34" charset="0"/>
              </a:rPr>
              <a:t>are designed to be nonoverlapping.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Notice that the function blocks in Figure 10.7 are connected with </a:t>
            </a:r>
            <a:r>
              <a:rPr lang="en-US" sz="1800" b="1" dirty="0" smtClean="0">
                <a:solidFill>
                  <a:srgbClr val="0070C0"/>
                </a:solidFill>
                <a:latin typeface="Candara" panose="020E0502030303020204" pitchFamily="34" charset="0"/>
              </a:rPr>
              <a:t>interfaces</a:t>
            </a:r>
            <a:r>
              <a:rPr lang="en-US" sz="1800" dirty="0" smtClean="0">
                <a:latin typeface="Candara" panose="020E0502030303020204" pitchFamily="34" charset="0"/>
              </a:rPr>
              <a:t> designated by </a:t>
            </a:r>
            <a:r>
              <a:rPr lang="en-US" sz="1800" b="1" dirty="0" smtClean="0">
                <a:solidFill>
                  <a:srgbClr val="669900"/>
                </a:solidFill>
                <a:latin typeface="Candara" panose="020E0502030303020204" pitchFamily="34" charset="0"/>
              </a:rPr>
              <a:t>x</a:t>
            </a:r>
            <a:r>
              <a:rPr lang="en-US" sz="1800" dirty="0" smtClean="0">
                <a:latin typeface="Candara" panose="020E0502030303020204" pitchFamily="34" charset="0"/>
              </a:rPr>
              <a:t>, </a:t>
            </a:r>
            <a:r>
              <a:rPr lang="en-US" sz="1800" b="1" dirty="0" smtClean="0">
                <a:solidFill>
                  <a:srgbClr val="669900"/>
                </a:solidFill>
                <a:latin typeface="Candara" panose="020E0502030303020204" pitchFamily="34" charset="0"/>
              </a:rPr>
              <a:t>q3</a:t>
            </a:r>
            <a:r>
              <a:rPr lang="en-US" sz="1800" dirty="0" smtClean="0">
                <a:latin typeface="Candara" panose="020E0502030303020204" pitchFamily="34" charset="0"/>
              </a:rPr>
              <a:t>, </a:t>
            </a:r>
            <a:r>
              <a:rPr lang="en-US" sz="1800" b="1" dirty="0" smtClean="0">
                <a:solidFill>
                  <a:srgbClr val="669900"/>
                </a:solidFill>
                <a:latin typeface="Candara" panose="020E0502030303020204" pitchFamily="34" charset="0"/>
              </a:rPr>
              <a:t>qx</a:t>
            </a:r>
            <a:r>
              <a:rPr lang="en-US" sz="1800" dirty="0" smtClean="0">
                <a:latin typeface="Candara" panose="020E0502030303020204" pitchFamily="34" charset="0"/>
              </a:rPr>
              <a:t>, and </a:t>
            </a:r>
            <a:r>
              <a:rPr lang="en-US" sz="1800" b="1" dirty="0" smtClean="0">
                <a:solidFill>
                  <a:srgbClr val="669900"/>
                </a:solidFill>
                <a:latin typeface="Candara" panose="020E0502030303020204" pitchFamily="34" charset="0"/>
              </a:rPr>
              <a:t>f</a:t>
            </a:r>
            <a:r>
              <a:rPr lang="en-US" sz="1800" dirty="0" smtClean="0">
                <a:latin typeface="Candara" panose="020E0502030303020204" pitchFamily="34" charset="0"/>
              </a:rPr>
              <a:t>. These are called </a:t>
            </a:r>
            <a:r>
              <a:rPr lang="en-US" sz="1800" b="1" dirty="0" smtClean="0">
                <a:solidFill>
                  <a:srgbClr val="0070C0"/>
                </a:solidFill>
                <a:latin typeface="Candara" panose="020E0502030303020204" pitchFamily="34" charset="0"/>
              </a:rPr>
              <a:t>TMN service interfaces </a:t>
            </a:r>
            <a:r>
              <a:rPr lang="en-US" sz="1800" dirty="0" smtClean="0">
                <a:latin typeface="Candara" panose="020E0502030303020204" pitchFamily="34" charset="0"/>
              </a:rPr>
              <a:t>or simply, </a:t>
            </a:r>
            <a:r>
              <a:rPr lang="en-US" sz="1800" b="1" dirty="0" smtClean="0">
                <a:solidFill>
                  <a:srgbClr val="0070C0"/>
                </a:solidFill>
                <a:latin typeface="Candara" panose="020E0502030303020204" pitchFamily="34" charset="0"/>
              </a:rPr>
              <a:t>TMN interfaces</a:t>
            </a:r>
            <a:r>
              <a:rPr lang="en-US" sz="1800" dirty="0" smtClean="0">
                <a:latin typeface="Candara" panose="020E0502030303020204" pitchFamily="34" charset="0"/>
              </a:rPr>
              <a:t>. </a:t>
            </a:r>
            <a:endParaRPr lang="en-US" sz="1800" dirty="0">
              <a:latin typeface="Candara" panose="020E0502030303020204" pitchFamily="34" charset="0"/>
            </a:endParaRPr>
          </a:p>
          <a:p>
            <a:pPr>
              <a:spcAft>
                <a:spcPts val="600"/>
              </a:spcAft>
            </a:pPr>
            <a:r>
              <a:rPr lang="en-US" sz="1800" dirty="0" smtClean="0">
                <a:latin typeface="Candara" panose="020E0502030303020204" pitchFamily="34" charset="0"/>
              </a:rPr>
              <a:t>The TMN interface between function blocks, shown in Figure 10.8, is called a </a:t>
            </a:r>
            <a:r>
              <a:rPr lang="en-US" sz="1800" b="1" dirty="0" smtClean="0">
                <a:solidFill>
                  <a:srgbClr val="0070C0"/>
                </a:solidFill>
                <a:latin typeface="Candara" panose="020E0502030303020204" pitchFamily="34" charset="0"/>
              </a:rPr>
              <a:t>TMN reference point</a:t>
            </a:r>
            <a:r>
              <a:rPr lang="en-US" sz="1800" dirty="0" smtClean="0">
                <a:latin typeface="Candara" panose="020E0502030303020204" pitchFamily="34" charset="0"/>
              </a:rPr>
              <a:t>. </a:t>
            </a:r>
            <a:endParaRPr lang="en-US" sz="1800" dirty="0">
              <a:latin typeface="Candara" panose="020E0502030303020204" pitchFamily="34" charset="0"/>
            </a:endParaRPr>
          </a:p>
          <a:p>
            <a:pPr>
              <a:spcAft>
                <a:spcPts val="600"/>
              </a:spcAft>
            </a:pPr>
            <a:r>
              <a:rPr lang="en-US" sz="1800" dirty="0" smtClean="0">
                <a:latin typeface="Candara" panose="020E0502030303020204" pitchFamily="34" charset="0"/>
              </a:rPr>
              <a:t>A </a:t>
            </a:r>
            <a:r>
              <a:rPr lang="en-US" sz="1800" b="1" dirty="0" smtClean="0">
                <a:solidFill>
                  <a:srgbClr val="0070C0"/>
                </a:solidFill>
                <a:latin typeface="Candara" panose="020E0502030303020204" pitchFamily="34" charset="0"/>
              </a:rPr>
              <a:t>reference point </a:t>
            </a:r>
            <a:r>
              <a:rPr lang="en-US" sz="1800" dirty="0" smtClean="0">
                <a:latin typeface="Candara" panose="020E0502030303020204" pitchFamily="34" charset="0"/>
              </a:rPr>
              <a:t>can be considered to be a </a:t>
            </a:r>
            <a:r>
              <a:rPr lang="en-US" sz="1800" b="1" dirty="0" smtClean="0">
                <a:solidFill>
                  <a:srgbClr val="0070C0"/>
                </a:solidFill>
                <a:latin typeface="Candara" panose="020E0502030303020204" pitchFamily="34" charset="0"/>
              </a:rPr>
              <a:t>conceptual point of information exchange between function blocks</a:t>
            </a:r>
            <a:r>
              <a:rPr lang="en-US" sz="1800" dirty="0" smtClean="0">
                <a:latin typeface="Candara" panose="020E0502030303020204" pitchFamily="34" charset="0"/>
              </a:rPr>
              <a:t>. </a:t>
            </a:r>
          </a:p>
          <a:p>
            <a:pPr>
              <a:spcAft>
                <a:spcPts val="600"/>
              </a:spcAft>
            </a:pPr>
            <a:r>
              <a:rPr lang="en-US" sz="1800" dirty="0" smtClean="0">
                <a:latin typeface="Candara" panose="020E0502030303020204" pitchFamily="34" charset="0"/>
              </a:rPr>
              <a:t>An interface between a management agent embedded in a network element and a network management system will be a </a:t>
            </a:r>
            <a:r>
              <a:rPr lang="en-US" sz="1800" b="1" dirty="0" smtClean="0">
                <a:solidFill>
                  <a:srgbClr val="669900"/>
                </a:solidFill>
                <a:latin typeface="Candara" panose="020E0502030303020204" pitchFamily="34" charset="0"/>
              </a:rPr>
              <a:t>q3</a:t>
            </a:r>
            <a:r>
              <a:rPr lang="en-US" sz="1800" dirty="0" smtClean="0">
                <a:latin typeface="Candara" panose="020E0502030303020204" pitchFamily="34" charset="0"/>
              </a:rPr>
              <a:t> reference point. When a network management system automatically creates a trouble ticket in a trouble tracking system, it is communicating via an </a:t>
            </a:r>
            <a:r>
              <a:rPr lang="en-US" sz="1800" b="1" dirty="0" smtClean="0">
                <a:solidFill>
                  <a:srgbClr val="669900"/>
                </a:solidFill>
                <a:latin typeface="Candara" panose="020E0502030303020204" pitchFamily="34" charset="0"/>
              </a:rPr>
              <a:t>x-reference point</a:t>
            </a:r>
            <a:r>
              <a:rPr lang="en-US" sz="1800" dirty="0" smtClean="0">
                <a:latin typeface="Candara" panose="020E0502030303020204" pitchFamily="34" charset="0"/>
              </a:rPr>
              <a:t>. When a Web browser interfaces with a Web-based management system, it is accessing an </a:t>
            </a:r>
            <a:r>
              <a:rPr lang="en-US" sz="1800" b="1" dirty="0" smtClean="0">
                <a:solidFill>
                  <a:srgbClr val="669900"/>
                </a:solidFill>
                <a:latin typeface="Candara" panose="020E0502030303020204" pitchFamily="34" charset="0"/>
              </a:rPr>
              <a:t>f-reference point</a:t>
            </a:r>
            <a:r>
              <a:rPr lang="en-US" sz="1800" dirty="0" smtClean="0">
                <a:latin typeface="Candara" panose="020E0502030303020204" pitchFamily="34" charset="0"/>
              </a:rPr>
              <a:t>. When a TMN-noncompliant switch is managed by a TMN-compliant operations system using a Q-adapter interface, it is interfacing via a </a:t>
            </a:r>
            <a:r>
              <a:rPr lang="en-US" sz="1800" b="1" dirty="0" smtClean="0">
                <a:solidFill>
                  <a:srgbClr val="669900"/>
                </a:solidFill>
                <a:latin typeface="Candara" panose="020E0502030303020204" pitchFamily="34" charset="0"/>
              </a:rPr>
              <a:t>qx</a:t>
            </a:r>
            <a:r>
              <a:rPr lang="en-US" sz="1800" dirty="0" smtClean="0">
                <a:latin typeface="Candara" panose="020E0502030303020204" pitchFamily="34" charset="0"/>
              </a:rPr>
              <a:t> interface.</a:t>
            </a:r>
          </a:p>
          <a:p>
            <a:pPr>
              <a:spcAft>
                <a:spcPts val="600"/>
              </a:spcAft>
            </a:pPr>
            <a:r>
              <a:rPr lang="en-US" sz="1800" dirty="0" smtClean="0">
                <a:latin typeface="Candara" panose="020E0502030303020204" pitchFamily="34" charset="0"/>
              </a:rPr>
              <a:t>The </a:t>
            </a:r>
            <a:r>
              <a:rPr lang="en-US" sz="1800" dirty="0">
                <a:latin typeface="Candara" panose="020E0502030303020204" pitchFamily="34" charset="0"/>
              </a:rPr>
              <a:t>information exchange going across the TMN reference points can be classified into </a:t>
            </a:r>
            <a:r>
              <a:rPr lang="en-US" sz="1800" b="1" u="sng" dirty="0">
                <a:solidFill>
                  <a:srgbClr val="CC6600"/>
                </a:solidFill>
                <a:latin typeface="Candara" panose="020E0502030303020204" pitchFamily="34" charset="0"/>
              </a:rPr>
              <a:t>three</a:t>
            </a:r>
            <a:r>
              <a:rPr lang="en-US" sz="1800" b="1" dirty="0">
                <a:solidFill>
                  <a:srgbClr val="CC6600"/>
                </a:solidFill>
                <a:latin typeface="Candara" panose="020E0502030303020204" pitchFamily="34" charset="0"/>
              </a:rPr>
              <a:t> </a:t>
            </a:r>
            <a:r>
              <a:rPr lang="en-US" sz="1800" b="1" dirty="0" smtClean="0">
                <a:solidFill>
                  <a:srgbClr val="CC6600"/>
                </a:solidFill>
                <a:latin typeface="Candara" panose="020E0502030303020204" pitchFamily="34" charset="0"/>
              </a:rPr>
              <a:t>classes</a:t>
            </a:r>
            <a:r>
              <a:rPr lang="en-US" sz="1800" dirty="0" smtClean="0">
                <a:latin typeface="Candara" panose="020E0502030303020204" pitchFamily="34" charset="0"/>
              </a:rPr>
              <a:t>: </a:t>
            </a:r>
            <a:r>
              <a:rPr lang="en-US" sz="1800" b="1" dirty="0" smtClean="0">
                <a:solidFill>
                  <a:srgbClr val="669900"/>
                </a:solidFill>
                <a:latin typeface="Candara" panose="020E0502030303020204" pitchFamily="34" charset="0"/>
              </a:rPr>
              <a:t>q-class</a:t>
            </a:r>
            <a:r>
              <a:rPr lang="en-US" sz="1800" dirty="0">
                <a:latin typeface="Candara" panose="020E0502030303020204" pitchFamily="34" charset="0"/>
              </a:rPr>
              <a:t>, </a:t>
            </a:r>
            <a:r>
              <a:rPr lang="en-US" sz="1800" b="1" dirty="0">
                <a:solidFill>
                  <a:srgbClr val="669900"/>
                </a:solidFill>
                <a:latin typeface="Candara" panose="020E0502030303020204" pitchFamily="34" charset="0"/>
              </a:rPr>
              <a:t>f-class</a:t>
            </a:r>
            <a:r>
              <a:rPr lang="en-US" sz="1800" dirty="0">
                <a:latin typeface="Candara" panose="020E0502030303020204" pitchFamily="34" charset="0"/>
              </a:rPr>
              <a:t>, and </a:t>
            </a:r>
            <a:r>
              <a:rPr lang="en-US" sz="1800" b="1" dirty="0">
                <a:solidFill>
                  <a:srgbClr val="669900"/>
                </a:solidFill>
                <a:latin typeface="Candara" panose="020E0502030303020204" pitchFamily="34" charset="0"/>
              </a:rPr>
              <a:t>x-class</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The </a:t>
            </a:r>
            <a:r>
              <a:rPr lang="en-US" sz="1800" b="1" dirty="0">
                <a:solidFill>
                  <a:srgbClr val="669900"/>
                </a:solidFill>
                <a:latin typeface="Candara" panose="020E0502030303020204" pitchFamily="34" charset="0"/>
              </a:rPr>
              <a:t>q-class reference point </a:t>
            </a:r>
            <a:r>
              <a:rPr lang="en-US" sz="1800" dirty="0">
                <a:latin typeface="Candara" panose="020E0502030303020204" pitchFamily="34" charset="0"/>
              </a:rPr>
              <a:t>interfaces to the management application </a:t>
            </a:r>
            <a:r>
              <a:rPr lang="en-US" sz="1800" dirty="0" smtClean="0">
                <a:latin typeface="Candara" panose="020E0502030303020204" pitchFamily="34" charset="0"/>
              </a:rPr>
              <a:t>function</a:t>
            </a:r>
            <a:r>
              <a:rPr lang="en-US" sz="1800" dirty="0">
                <a:latin typeface="Candara" panose="020E0502030303020204" pitchFamily="34" charset="0"/>
              </a:rPr>
              <a:t>. In Figure 10.7, the </a:t>
            </a:r>
            <a:r>
              <a:rPr lang="en-US" sz="1800" b="1" dirty="0">
                <a:solidFill>
                  <a:schemeClr val="tx1"/>
                </a:solidFill>
                <a:latin typeface="Candara" panose="020E0502030303020204" pitchFamily="34" charset="0"/>
              </a:rPr>
              <a:t>q-class reference point</a:t>
            </a:r>
            <a:r>
              <a:rPr lang="en-US" sz="1800" dirty="0">
                <a:solidFill>
                  <a:schemeClr val="tx1"/>
                </a:solidFill>
                <a:latin typeface="Candara" panose="020E0502030303020204" pitchFamily="34" charset="0"/>
              </a:rPr>
              <a:t> i</a:t>
            </a:r>
            <a:r>
              <a:rPr lang="en-US" sz="1800" dirty="0">
                <a:latin typeface="Candara" panose="020E0502030303020204" pitchFamily="34" charset="0"/>
              </a:rPr>
              <a:t>ncludes both </a:t>
            </a:r>
            <a:r>
              <a:rPr lang="en-US" sz="1800" b="1" dirty="0">
                <a:solidFill>
                  <a:srgbClr val="669900"/>
                </a:solidFill>
                <a:latin typeface="Candara" panose="020E0502030303020204" pitchFamily="34" charset="0"/>
              </a:rPr>
              <a:t>q3-</a:t>
            </a:r>
            <a:r>
              <a:rPr lang="en-US" sz="1800" dirty="0">
                <a:latin typeface="Candara" panose="020E0502030303020204" pitchFamily="34" charset="0"/>
              </a:rPr>
              <a:t> and </a:t>
            </a:r>
            <a:r>
              <a:rPr lang="en-US" sz="1800" b="1" dirty="0">
                <a:solidFill>
                  <a:srgbClr val="669900"/>
                </a:solidFill>
                <a:latin typeface="Candara" panose="020E0502030303020204" pitchFamily="34" charset="0"/>
              </a:rPr>
              <a:t>qx-class</a:t>
            </a:r>
            <a:r>
              <a:rPr lang="en-US" sz="1800" dirty="0">
                <a:latin typeface="Candara" panose="020E0502030303020204" pitchFamily="34" charset="0"/>
              </a:rPr>
              <a:t> TMN reference </a:t>
            </a:r>
            <a:r>
              <a:rPr lang="en-US" sz="1800" dirty="0" smtClean="0">
                <a:latin typeface="Candara" panose="020E0502030303020204" pitchFamily="34" charset="0"/>
              </a:rPr>
              <a:t>points.</a:t>
            </a:r>
          </a:p>
          <a:p>
            <a:pPr>
              <a:spcAft>
                <a:spcPts val="600"/>
              </a:spcAft>
            </a:pPr>
            <a:r>
              <a:rPr lang="en-US" sz="1800" dirty="0" smtClean="0">
                <a:latin typeface="Candara" panose="020E0502030303020204" pitchFamily="34" charset="0"/>
              </a:rPr>
              <a:t>An </a:t>
            </a:r>
            <a:r>
              <a:rPr lang="en-US" sz="1800" b="1" dirty="0">
                <a:solidFill>
                  <a:srgbClr val="669900"/>
                </a:solidFill>
                <a:latin typeface="Candara" panose="020E0502030303020204" pitchFamily="34" charset="0"/>
              </a:rPr>
              <a:t>f-class</a:t>
            </a:r>
            <a:r>
              <a:rPr lang="en-US" sz="1800" dirty="0">
                <a:latin typeface="Candara" panose="020E0502030303020204" pitchFamily="34" charset="0"/>
              </a:rPr>
              <a:t> TMN reference point is an interface between the WSF block and any other function block </a:t>
            </a:r>
            <a:r>
              <a:rPr lang="en-US" sz="1800" dirty="0" smtClean="0">
                <a:latin typeface="Candara" panose="020E0502030303020204" pitchFamily="34" charset="0"/>
              </a:rPr>
              <a:t>in TMN</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An </a:t>
            </a:r>
            <a:r>
              <a:rPr lang="en-US" sz="1800" b="1" dirty="0">
                <a:solidFill>
                  <a:srgbClr val="669900"/>
                </a:solidFill>
                <a:latin typeface="Candara" panose="020E0502030303020204" pitchFamily="34" charset="0"/>
              </a:rPr>
              <a:t>x-class</a:t>
            </a:r>
            <a:r>
              <a:rPr lang="en-US" sz="1800" dirty="0">
                <a:latin typeface="Candara" panose="020E0502030303020204" pitchFamily="34" charset="0"/>
              </a:rPr>
              <a:t> TMN reference point is an interface between two operations system function (</a:t>
            </a:r>
            <a:r>
              <a:rPr lang="en-US" sz="1800" dirty="0" smtClean="0">
                <a:latin typeface="Candara" panose="020E0502030303020204" pitchFamily="34" charset="0"/>
              </a:rPr>
              <a:t>OSF) blocks </a:t>
            </a:r>
            <a:r>
              <a:rPr lang="en-US" sz="1800" dirty="0">
                <a:latin typeface="Candara" panose="020E0502030303020204" pitchFamily="34" charset="0"/>
              </a:rPr>
              <a:t>belonging to two different TMNs, as shown in Figure 10.7. The interface information pertains </a:t>
            </a:r>
            <a:r>
              <a:rPr lang="en-US" sz="1800" dirty="0" smtClean="0">
                <a:latin typeface="Candara" panose="020E0502030303020204" pitchFamily="34" charset="0"/>
              </a:rPr>
              <a:t>to functionality </a:t>
            </a:r>
            <a:r>
              <a:rPr lang="en-US" sz="1800" dirty="0">
                <a:latin typeface="Candara" panose="020E0502030303020204" pitchFamily="34" charset="0"/>
              </a:rPr>
              <a:t>of similar nature.</a:t>
            </a:r>
          </a:p>
          <a:p>
            <a:pPr>
              <a:spcAft>
                <a:spcPts val="600"/>
              </a:spcAft>
            </a:pPr>
            <a:r>
              <a:rPr lang="en-US" sz="1800" dirty="0">
                <a:solidFill>
                  <a:srgbClr val="0070C0"/>
                </a:solidFill>
                <a:latin typeface="Candara" panose="020E0502030303020204" pitchFamily="34" charset="0"/>
              </a:rPr>
              <a:t>TMN reference points are designated by </a:t>
            </a:r>
            <a:r>
              <a:rPr lang="en-US" sz="1800" b="1" dirty="0">
                <a:solidFill>
                  <a:srgbClr val="0070C0"/>
                </a:solidFill>
                <a:latin typeface="Candara" panose="020E0502030303020204" pitchFamily="34" charset="0"/>
              </a:rPr>
              <a:t>lowercase letters</a:t>
            </a:r>
            <a:r>
              <a:rPr lang="en-US" sz="1800" dirty="0">
                <a:latin typeface="Candara" panose="020E0502030303020204" pitchFamily="34" charset="0"/>
              </a:rPr>
              <a:t>, </a:t>
            </a:r>
            <a:r>
              <a:rPr lang="en-US" sz="1800" dirty="0">
                <a:solidFill>
                  <a:srgbClr val="0070C0"/>
                </a:solidFill>
                <a:latin typeface="Candara" panose="020E0502030303020204" pitchFamily="34" charset="0"/>
              </a:rPr>
              <a:t>q, f, and x, while the associated </a:t>
            </a:r>
            <a:r>
              <a:rPr lang="en-US" sz="1800" dirty="0" smtClean="0">
                <a:solidFill>
                  <a:srgbClr val="0070C0"/>
                </a:solidFill>
                <a:latin typeface="Candara" panose="020E0502030303020204" pitchFamily="34" charset="0"/>
              </a:rPr>
              <a:t>interfaces in </a:t>
            </a:r>
            <a:r>
              <a:rPr lang="en-US" sz="1800" dirty="0">
                <a:solidFill>
                  <a:srgbClr val="0070C0"/>
                </a:solidFill>
                <a:latin typeface="Candara" panose="020E0502030303020204" pitchFamily="34" charset="0"/>
              </a:rPr>
              <a:t>the physical embodiment are identified using </a:t>
            </a:r>
            <a:r>
              <a:rPr lang="en-US" sz="1800" b="1" dirty="0">
                <a:solidFill>
                  <a:srgbClr val="0070C0"/>
                </a:solidFill>
                <a:latin typeface="Candara" panose="020E0502030303020204" pitchFamily="34" charset="0"/>
              </a:rPr>
              <a:t>uppercase letters</a:t>
            </a:r>
            <a:r>
              <a:rPr lang="en-US" sz="1800" dirty="0">
                <a:solidFill>
                  <a:srgbClr val="0070C0"/>
                </a:solidFill>
                <a:latin typeface="Candara" panose="020E0502030303020204" pitchFamily="34" charset="0"/>
              </a:rPr>
              <a:t>, Q, F, and X</a:t>
            </a:r>
            <a:r>
              <a:rPr lang="en-US" sz="1800" dirty="0">
                <a:latin typeface="Candara" panose="020E0502030303020204" pitchFamily="34" charset="0"/>
              </a:rPr>
              <a:t>, as we shall see in </a:t>
            </a:r>
            <a:r>
              <a:rPr lang="en-US" sz="1800" dirty="0" smtClean="0">
                <a:latin typeface="Candara" panose="020E0502030303020204" pitchFamily="34" charset="0"/>
              </a:rPr>
              <a:t>the next </a:t>
            </a:r>
            <a:r>
              <a:rPr lang="en-US" sz="1800" dirty="0">
                <a:latin typeface="Candara" panose="020E0502030303020204" pitchFamily="34" charset="0"/>
              </a:rPr>
              <a:t>section.</a:t>
            </a:r>
          </a:p>
        </p:txBody>
      </p:sp>
      <p:sp>
        <p:nvSpPr>
          <p:cNvPr id="3" name="Shape 167"/>
          <p:cNvSpPr txBox="1"/>
          <p:nvPr/>
        </p:nvSpPr>
        <p:spPr>
          <a:xfrm>
            <a:off x="3031330" y="0"/>
            <a:ext cx="5605462" cy="579436"/>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Functional </a:t>
            </a:r>
            <a:r>
              <a:rPr lang="en-US" sz="2800" b="1" dirty="0" smtClean="0">
                <a:solidFill>
                  <a:srgbClr val="0070C0"/>
                </a:solidFill>
                <a:latin typeface="Candara" panose="020E0502030303020204" pitchFamily="34" charset="0"/>
              </a:rPr>
              <a:t>Architecture </a:t>
            </a:r>
            <a:r>
              <a:rPr lang="en-US" sz="2000" dirty="0" smtClean="0">
                <a:solidFill>
                  <a:srgbClr val="0070C0"/>
                </a:solidFill>
                <a:latin typeface="Candara" panose="020E0502030303020204" pitchFamily="34" charset="0"/>
              </a:rPr>
              <a:t>Cont</a:t>
            </a:r>
            <a:r>
              <a:rPr lang="en-US" sz="2800" b="1" dirty="0" smtClean="0">
                <a:solidFill>
                  <a:srgbClr val="0070C0"/>
                </a:solidFill>
                <a:latin typeface="Candara" panose="020E0502030303020204" pitchFamily="34" charset="0"/>
              </a:rPr>
              <a:t>.</a:t>
            </a:r>
            <a:endParaRPr lang="en-US" sz="2800" b="1" dirty="0">
              <a:solidFill>
                <a:srgbClr val="0070C0"/>
              </a:solidFill>
              <a:latin typeface="Candara" panose="020E0502030303020204" pitchFamily="34" charset="0"/>
            </a:endParaRPr>
          </a:p>
        </p:txBody>
      </p:sp>
    </p:spTree>
    <p:extLst>
      <p:ext uri="{BB962C8B-B14F-4D97-AF65-F5344CB8AC3E}">
        <p14:creationId xmlns:p14="http://schemas.microsoft.com/office/powerpoint/2010/main" val="1041686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cxnSp>
        <p:nvCxnSpPr>
          <p:cNvPr id="195" name="Shape 195"/>
          <p:cNvCxnSpPr/>
          <p:nvPr/>
        </p:nvCxnSpPr>
        <p:spPr>
          <a:xfrm>
            <a:off x="552450" y="2873188"/>
            <a:ext cx="5638800" cy="0"/>
          </a:xfrm>
          <a:prstGeom prst="straightConnector1">
            <a:avLst/>
          </a:prstGeom>
          <a:noFill/>
          <a:ln w="12700" cap="rnd" cmpd="sng">
            <a:solidFill>
              <a:schemeClr val="dk1"/>
            </a:solidFill>
            <a:prstDash val="solid"/>
            <a:miter/>
            <a:headEnd type="none" w="med" len="med"/>
            <a:tailEnd type="none" w="med" len="med"/>
          </a:ln>
        </p:spPr>
      </p:cxnSp>
      <p:sp>
        <p:nvSpPr>
          <p:cNvPr id="196" name="Shape 196"/>
          <p:cNvSpPr txBox="1"/>
          <p:nvPr/>
        </p:nvSpPr>
        <p:spPr>
          <a:xfrm>
            <a:off x="-57150" y="287318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97" name="Shape 197"/>
          <p:cNvSpPr txBox="1"/>
          <p:nvPr/>
        </p:nvSpPr>
        <p:spPr>
          <a:xfrm>
            <a:off x="533400" y="3048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TMN </a:t>
            </a:r>
            <a:r>
              <a:rPr lang="en-US" sz="3200" b="1" dirty="0">
                <a:solidFill>
                  <a:srgbClr val="0070C0"/>
                </a:solidFill>
                <a:latin typeface="Candara" panose="020E0502030303020204" pitchFamily="34" charset="0"/>
              </a:rPr>
              <a:t>Reference Point</a:t>
            </a:r>
          </a:p>
        </p:txBody>
      </p:sp>
      <p:sp>
        <p:nvSpPr>
          <p:cNvPr id="198" name="Shape 198"/>
          <p:cNvSpPr txBox="1"/>
          <p:nvPr/>
        </p:nvSpPr>
        <p:spPr>
          <a:xfrm>
            <a:off x="384175" y="3341500"/>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199" name="Shape 199"/>
          <p:cNvSpPr txBox="1"/>
          <p:nvPr/>
        </p:nvSpPr>
        <p:spPr>
          <a:xfrm>
            <a:off x="2335212" y="163512"/>
            <a:ext cx="184149" cy="579436"/>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201" name="Shape 201"/>
          <p:cNvSpPr txBox="1"/>
          <p:nvPr/>
        </p:nvSpPr>
        <p:spPr>
          <a:xfrm>
            <a:off x="247651" y="3311335"/>
            <a:ext cx="11430000" cy="3444875"/>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Wingdings" panose="05000000000000000000" pitchFamily="2" charset="2"/>
              <a:buChar char="§"/>
            </a:pPr>
            <a:r>
              <a:rPr lang="en-US" sz="2000" dirty="0" smtClean="0">
                <a:solidFill>
                  <a:srgbClr val="0070C0"/>
                </a:solidFill>
                <a:latin typeface="Candara" panose="020E0502030303020204" pitchFamily="34" charset="0"/>
              </a:rPr>
              <a:t>Function  </a:t>
            </a:r>
            <a:r>
              <a:rPr lang="en-US" sz="2000" dirty="0">
                <a:solidFill>
                  <a:srgbClr val="0070C0"/>
                </a:solidFill>
                <a:latin typeface="Candara" panose="020E0502030303020204" pitchFamily="34" charset="0"/>
              </a:rPr>
              <a:t>blocks </a:t>
            </a:r>
            <a:r>
              <a:rPr lang="en-US" sz="2000" dirty="0">
                <a:solidFill>
                  <a:schemeClr val="dk1"/>
                </a:solidFill>
                <a:latin typeface="Candara" panose="020E0502030303020204" pitchFamily="34" charset="0"/>
              </a:rPr>
              <a:t>connected by conceptual </a:t>
            </a:r>
            <a:r>
              <a:rPr lang="en-US" sz="2000" dirty="0" smtClean="0">
                <a:solidFill>
                  <a:srgbClr val="0070C0"/>
                </a:solidFill>
                <a:latin typeface="Candara" panose="020E0502030303020204" pitchFamily="34" charset="0"/>
              </a:rPr>
              <a:t>interfaces</a:t>
            </a:r>
            <a:r>
              <a:rPr lang="en-US" sz="2000" dirty="0">
                <a:solidFill>
                  <a:schemeClr val="dk1"/>
                </a:solidFill>
                <a:latin typeface="Candara" panose="020E0502030303020204" pitchFamily="34" charset="0"/>
              </a:rPr>
              <a:t>, called </a:t>
            </a:r>
            <a:r>
              <a:rPr lang="en-US" sz="2000" b="1" i="1" dirty="0">
                <a:solidFill>
                  <a:srgbClr val="0070C0"/>
                </a:solidFill>
                <a:latin typeface="Candara" panose="020E0502030303020204" pitchFamily="34" charset="0"/>
              </a:rPr>
              <a:t>reference point</a:t>
            </a:r>
          </a:p>
          <a:p>
            <a:pPr marL="342900" indent="-342900">
              <a:lnSpc>
                <a:spcPct val="150000"/>
              </a:lnSpc>
              <a:buClr>
                <a:schemeClr val="dk1"/>
              </a:buClr>
              <a:buSzPct val="100000"/>
              <a:buFont typeface="Wingdings" panose="05000000000000000000" pitchFamily="2" charset="2"/>
              <a:buChar char="§"/>
            </a:pPr>
            <a:r>
              <a:rPr lang="en-US" sz="2000" dirty="0" smtClean="0">
                <a:solidFill>
                  <a:schemeClr val="dk1"/>
                </a:solidFill>
                <a:latin typeface="Candara" panose="020E0502030303020204" pitchFamily="34" charset="0"/>
              </a:rPr>
              <a:t>Designated </a:t>
            </a:r>
            <a:r>
              <a:rPr lang="en-US" sz="2000" dirty="0">
                <a:solidFill>
                  <a:schemeClr val="dk1"/>
                </a:solidFill>
                <a:latin typeface="Candara" panose="020E0502030303020204" pitchFamily="34" charset="0"/>
              </a:rPr>
              <a:t>by </a:t>
            </a:r>
            <a:r>
              <a:rPr lang="en-US" sz="2000" b="1" dirty="0">
                <a:solidFill>
                  <a:schemeClr val="dk1"/>
                </a:solidFill>
                <a:latin typeface="Candara" panose="020E0502030303020204" pitchFamily="34" charset="0"/>
              </a:rPr>
              <a:t>lower case letters </a:t>
            </a:r>
            <a:r>
              <a:rPr lang="en-US" sz="2000" dirty="0">
                <a:solidFill>
                  <a:schemeClr val="dk1"/>
                </a:solidFill>
                <a:latin typeface="Candara" panose="020E0502030303020204" pitchFamily="34" charset="0"/>
              </a:rPr>
              <a:t>(</a:t>
            </a:r>
            <a:r>
              <a:rPr lang="en-US" sz="2000" b="1" dirty="0">
                <a:solidFill>
                  <a:schemeClr val="dk1"/>
                </a:solidFill>
                <a:latin typeface="Candara" panose="020E0502030303020204" pitchFamily="34" charset="0"/>
              </a:rPr>
              <a:t>upper </a:t>
            </a:r>
            <a:r>
              <a:rPr lang="en-US" sz="2000" b="1" dirty="0" smtClean="0">
                <a:solidFill>
                  <a:schemeClr val="dk1"/>
                </a:solidFill>
                <a:latin typeface="Candara" panose="020E0502030303020204" pitchFamily="34" charset="0"/>
              </a:rPr>
              <a:t>case </a:t>
            </a:r>
            <a:r>
              <a:rPr lang="en-US" sz="2000" b="1" dirty="0">
                <a:solidFill>
                  <a:schemeClr val="dk1"/>
                </a:solidFill>
                <a:latin typeface="Candara" panose="020E0502030303020204" pitchFamily="34" charset="0"/>
              </a:rPr>
              <a:t>letter </a:t>
            </a:r>
            <a:r>
              <a:rPr lang="en-US" sz="2000" dirty="0">
                <a:solidFill>
                  <a:schemeClr val="dk1"/>
                </a:solidFill>
                <a:latin typeface="Candara" panose="020E0502030303020204" pitchFamily="34" charset="0"/>
              </a:rPr>
              <a:t>for physical interfaces)</a:t>
            </a:r>
          </a:p>
          <a:p>
            <a:pPr marL="342900" lvl="3" indent="-342900">
              <a:lnSpc>
                <a:spcPct val="150000"/>
              </a:lnSpc>
              <a:buClr>
                <a:schemeClr val="dk1"/>
              </a:buClr>
              <a:buSzPct val="100000"/>
              <a:buFont typeface="Wingdings" panose="05000000000000000000" pitchFamily="2" charset="2"/>
              <a:buChar char="Ø"/>
            </a:pPr>
            <a:r>
              <a:rPr lang="en-US" sz="2000" b="1" dirty="0" smtClean="0">
                <a:solidFill>
                  <a:srgbClr val="669900"/>
                </a:solidFill>
                <a:latin typeface="Candara" panose="020E0502030303020204" pitchFamily="34" charset="0"/>
              </a:rPr>
              <a:t>x</a:t>
            </a:r>
            <a:r>
              <a:rPr lang="en-US" sz="2000" b="1" dirty="0">
                <a:solidFill>
                  <a:srgbClr val="669900"/>
                </a:solidFill>
                <a:latin typeface="Candara" panose="020E0502030303020204" pitchFamily="34" charset="0"/>
              </a:rPr>
              <a:t>:</a:t>
            </a:r>
            <a:r>
              <a:rPr lang="en-US" sz="2000" dirty="0">
                <a:solidFill>
                  <a:schemeClr val="dk1"/>
                </a:solidFill>
                <a:latin typeface="Candara" panose="020E0502030303020204" pitchFamily="34" charset="0"/>
              </a:rPr>
              <a:t> Interface between operations systems that </a:t>
            </a:r>
            <a:r>
              <a:rPr lang="en-US" sz="2000" dirty="0" smtClean="0">
                <a:solidFill>
                  <a:schemeClr val="dk1"/>
                </a:solidFill>
                <a:latin typeface="Candara" panose="020E0502030303020204" pitchFamily="34" charset="0"/>
              </a:rPr>
              <a:t>belong </a:t>
            </a:r>
            <a:r>
              <a:rPr lang="en-US" sz="2000" dirty="0">
                <a:solidFill>
                  <a:schemeClr val="dk1"/>
                </a:solidFill>
                <a:latin typeface="Candara" panose="020E0502030303020204" pitchFamily="34" charset="0"/>
              </a:rPr>
              <a:t>to </a:t>
            </a:r>
            <a:r>
              <a:rPr lang="en-US" sz="2000" u="sng" dirty="0">
                <a:solidFill>
                  <a:schemeClr val="dk1"/>
                </a:solidFill>
                <a:latin typeface="Candara" panose="020E0502030303020204" pitchFamily="34" charset="0"/>
              </a:rPr>
              <a:t>different domains</a:t>
            </a:r>
            <a:r>
              <a:rPr lang="en-US" sz="2000" dirty="0">
                <a:solidFill>
                  <a:schemeClr val="dk1"/>
                </a:solidFill>
                <a:latin typeface="Candara" panose="020E0502030303020204" pitchFamily="34" charset="0"/>
              </a:rPr>
              <a:t>; e.g., interface </a:t>
            </a:r>
            <a:r>
              <a:rPr lang="en-US" sz="2000" dirty="0" smtClean="0">
                <a:solidFill>
                  <a:schemeClr val="dk1"/>
                </a:solidFill>
                <a:latin typeface="Candara" panose="020E0502030303020204" pitchFamily="34" charset="0"/>
              </a:rPr>
              <a:t>between </a:t>
            </a:r>
            <a:r>
              <a:rPr lang="en-US" sz="2000" dirty="0">
                <a:solidFill>
                  <a:schemeClr val="dk1"/>
                </a:solidFill>
                <a:latin typeface="Candara" panose="020E0502030303020204" pitchFamily="34" charset="0"/>
              </a:rPr>
              <a:t>two NMSs belonging to two different domains</a:t>
            </a:r>
          </a:p>
          <a:p>
            <a:pPr marL="342900" lvl="3" indent="-342900">
              <a:lnSpc>
                <a:spcPct val="150000"/>
              </a:lnSpc>
              <a:buClr>
                <a:schemeClr val="dk1"/>
              </a:buClr>
              <a:buSzPct val="100000"/>
              <a:buFont typeface="Wingdings" panose="05000000000000000000" pitchFamily="2" charset="2"/>
              <a:buChar char="Ø"/>
            </a:pPr>
            <a:r>
              <a:rPr lang="en-US" sz="2000" b="1" dirty="0" smtClean="0">
                <a:solidFill>
                  <a:srgbClr val="669900"/>
                </a:solidFill>
                <a:latin typeface="Candara" panose="020E0502030303020204" pitchFamily="34" charset="0"/>
              </a:rPr>
              <a:t>q3</a:t>
            </a:r>
            <a:r>
              <a:rPr lang="en-US" sz="2000" b="1" dirty="0">
                <a:solidFill>
                  <a:srgbClr val="669900"/>
                </a:solidFill>
                <a:latin typeface="Candara" panose="020E0502030303020204" pitchFamily="34" charset="0"/>
              </a:rPr>
              <a:t>:</a:t>
            </a:r>
            <a:r>
              <a:rPr lang="en-US" sz="2000" dirty="0">
                <a:solidFill>
                  <a:schemeClr val="dk1"/>
                </a:solidFill>
                <a:latin typeface="Candara" panose="020E0502030303020204" pitchFamily="34" charset="0"/>
              </a:rPr>
              <a:t> Interface between two OSFs in the </a:t>
            </a:r>
            <a:r>
              <a:rPr lang="en-US" sz="2000" u="sng" dirty="0">
                <a:solidFill>
                  <a:schemeClr val="dk1"/>
                </a:solidFill>
                <a:latin typeface="Candara" panose="020E0502030303020204" pitchFamily="34" charset="0"/>
              </a:rPr>
              <a:t>same domain</a:t>
            </a:r>
          </a:p>
          <a:p>
            <a:pPr marL="342900" lvl="3" indent="-342900">
              <a:lnSpc>
                <a:spcPct val="150000"/>
              </a:lnSpc>
              <a:buClr>
                <a:schemeClr val="dk1"/>
              </a:buClr>
              <a:buSzPct val="100000"/>
              <a:buFont typeface="Wingdings" panose="05000000000000000000" pitchFamily="2" charset="2"/>
              <a:buChar char="Ø"/>
            </a:pPr>
            <a:r>
              <a:rPr lang="en-US" sz="2000" b="1" dirty="0" smtClean="0">
                <a:solidFill>
                  <a:srgbClr val="669900"/>
                </a:solidFill>
                <a:latin typeface="Candara" panose="020E0502030303020204" pitchFamily="34" charset="0"/>
              </a:rPr>
              <a:t>qx</a:t>
            </a:r>
            <a:r>
              <a:rPr lang="en-US" sz="2000" b="1" dirty="0">
                <a:solidFill>
                  <a:srgbClr val="669900"/>
                </a:solidFill>
                <a:latin typeface="Candara" panose="020E0502030303020204" pitchFamily="34" charset="0"/>
              </a:rPr>
              <a:t>:</a:t>
            </a:r>
            <a:r>
              <a:rPr lang="en-US" sz="2000" dirty="0">
                <a:solidFill>
                  <a:schemeClr val="dk1"/>
                </a:solidFill>
                <a:latin typeface="Candara" panose="020E0502030303020204" pitchFamily="34" charset="0"/>
              </a:rPr>
              <a:t> Interface between </a:t>
            </a:r>
            <a:r>
              <a:rPr lang="en-US" sz="2000" b="1" dirty="0">
                <a:solidFill>
                  <a:schemeClr val="dk1"/>
                </a:solidFill>
                <a:latin typeface="Candara" panose="020E0502030303020204" pitchFamily="34" charset="0"/>
              </a:rPr>
              <a:t>mediation function </a:t>
            </a:r>
            <a:r>
              <a:rPr lang="en-US" sz="2000" dirty="0">
                <a:solidFill>
                  <a:schemeClr val="dk1"/>
                </a:solidFill>
                <a:latin typeface="Candara" panose="020E0502030303020204" pitchFamily="34" charset="0"/>
              </a:rPr>
              <a:t>such </a:t>
            </a:r>
            <a:r>
              <a:rPr lang="en-US" sz="2000" dirty="0" smtClean="0">
                <a:solidFill>
                  <a:schemeClr val="dk1"/>
                </a:solidFill>
                <a:latin typeface="Candara" panose="020E0502030303020204" pitchFamily="34" charset="0"/>
              </a:rPr>
              <a:t>as</a:t>
            </a:r>
            <a:r>
              <a:rPr lang="en-US" sz="2000" dirty="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RMON</a:t>
            </a: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agent</a:t>
            </a:r>
            <a:r>
              <a:rPr lang="en-US" sz="2000" dirty="0">
                <a:solidFill>
                  <a:schemeClr val="dk1"/>
                </a:solidFill>
                <a:latin typeface="Candara" panose="020E0502030303020204" pitchFamily="34" charset="0"/>
              </a:rPr>
              <a:t> in the network element</a:t>
            </a:r>
          </a:p>
          <a:p>
            <a:pPr marL="342900" lvl="3" indent="-342900">
              <a:lnSpc>
                <a:spcPct val="150000"/>
              </a:lnSpc>
              <a:buClr>
                <a:schemeClr val="dk1"/>
              </a:buClr>
              <a:buSzPct val="100000"/>
              <a:buFont typeface="Wingdings" panose="05000000000000000000" pitchFamily="2" charset="2"/>
              <a:buChar char="Ø"/>
            </a:pPr>
            <a:r>
              <a:rPr lang="en-US" sz="2000" b="1" dirty="0" smtClean="0">
                <a:solidFill>
                  <a:srgbClr val="669900"/>
                </a:solidFill>
                <a:latin typeface="Candara" panose="020E0502030303020204" pitchFamily="34" charset="0"/>
              </a:rPr>
              <a:t>f</a:t>
            </a:r>
            <a:r>
              <a:rPr lang="en-US" sz="2000" b="1" dirty="0">
                <a:solidFill>
                  <a:srgbClr val="669900"/>
                </a:solidFill>
                <a:latin typeface="Candara" panose="020E0502030303020204" pitchFamily="34" charset="0"/>
              </a:rPr>
              <a:t>:</a:t>
            </a:r>
            <a:r>
              <a:rPr lang="en-US" sz="2000" dirty="0">
                <a:solidFill>
                  <a:schemeClr val="dk1"/>
                </a:solidFill>
                <a:latin typeface="Candara" panose="020E0502030303020204" pitchFamily="34" charset="0"/>
              </a:rPr>
              <a:t> Interface to the </a:t>
            </a:r>
            <a:r>
              <a:rPr lang="en-US" sz="2000" b="1" dirty="0">
                <a:solidFill>
                  <a:schemeClr val="dk1"/>
                </a:solidFill>
                <a:latin typeface="Candara" panose="020E0502030303020204" pitchFamily="34" charset="0"/>
              </a:rPr>
              <a:t>workstation</a:t>
            </a:r>
          </a:p>
        </p:txBody>
      </p:sp>
      <p:cxnSp>
        <p:nvCxnSpPr>
          <p:cNvPr id="205" name="Shape 205"/>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06" name="Shape 206"/>
          <p:cNvSpPr txBox="1"/>
          <p:nvPr/>
        </p:nvSpPr>
        <p:spPr>
          <a:xfrm>
            <a:off x="304801"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2" name="Picture 1"/>
          <p:cNvPicPr>
            <a:picLocks noChangeAspect="1"/>
          </p:cNvPicPr>
          <p:nvPr/>
        </p:nvPicPr>
        <p:blipFill>
          <a:blip r:embed="rId3"/>
          <a:stretch>
            <a:fillRect/>
          </a:stretch>
        </p:blipFill>
        <p:spPr>
          <a:xfrm>
            <a:off x="0" y="1096304"/>
            <a:ext cx="7184192" cy="13348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cxnSp>
        <p:nvCxnSpPr>
          <p:cNvPr id="211" name="Shape 211"/>
          <p:cNvCxnSpPr/>
          <p:nvPr/>
        </p:nvCxnSpPr>
        <p:spPr>
          <a:xfrm>
            <a:off x="298637" y="7310717"/>
            <a:ext cx="5638800" cy="0"/>
          </a:xfrm>
          <a:prstGeom prst="straightConnector1">
            <a:avLst/>
          </a:prstGeom>
          <a:noFill/>
          <a:ln w="12700" cap="rnd" cmpd="sng">
            <a:solidFill>
              <a:schemeClr val="dk1"/>
            </a:solidFill>
            <a:prstDash val="solid"/>
            <a:miter/>
            <a:headEnd type="none" w="med" len="med"/>
            <a:tailEnd type="none" w="med" len="med"/>
          </a:ln>
        </p:spPr>
      </p:cxnSp>
      <p:sp>
        <p:nvSpPr>
          <p:cNvPr id="212" name="Shape 212"/>
          <p:cNvSpPr txBox="1"/>
          <p:nvPr/>
        </p:nvSpPr>
        <p:spPr>
          <a:xfrm>
            <a:off x="174813" y="749656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13" name="Shape 213"/>
          <p:cNvSpPr txBox="1"/>
          <p:nvPr/>
        </p:nvSpPr>
        <p:spPr>
          <a:xfrm>
            <a:off x="327212" y="3048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Physical Architecture</a:t>
            </a:r>
          </a:p>
        </p:txBody>
      </p:sp>
      <p:sp>
        <p:nvSpPr>
          <p:cNvPr id="214" name="Shape 214"/>
          <p:cNvSpPr txBox="1"/>
          <p:nvPr/>
        </p:nvSpPr>
        <p:spPr>
          <a:xfrm>
            <a:off x="311337"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cxnSp>
        <p:nvCxnSpPr>
          <p:cNvPr id="219" name="Shape 219"/>
          <p:cNvCxnSpPr/>
          <p:nvPr/>
        </p:nvCxnSpPr>
        <p:spPr>
          <a:xfrm>
            <a:off x="403412"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20" name="Shape 220"/>
          <p:cNvSpPr txBox="1"/>
          <p:nvPr/>
        </p:nvSpPr>
        <p:spPr>
          <a:xfrm>
            <a:off x="174813"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2" name="TextBox 1"/>
          <p:cNvSpPr txBox="1"/>
          <p:nvPr/>
        </p:nvSpPr>
        <p:spPr>
          <a:xfrm>
            <a:off x="6099774" y="191361"/>
            <a:ext cx="6002577" cy="8648521"/>
          </a:xfrm>
          <a:prstGeom prst="rect">
            <a:avLst/>
          </a:prstGeom>
          <a:noFill/>
        </p:spPr>
        <p:txBody>
          <a:bodyPr wrap="square" rtlCol="0">
            <a:spAutoFit/>
          </a:bodyPr>
          <a:lstStyle/>
          <a:p>
            <a:pPr>
              <a:spcAft>
                <a:spcPts val="1200"/>
              </a:spcAft>
            </a:pPr>
            <a:r>
              <a:rPr lang="en-US" sz="1800" dirty="0">
                <a:latin typeface="Candara" panose="020E0502030303020204" pitchFamily="34" charset="0"/>
              </a:rPr>
              <a:t>A </a:t>
            </a:r>
            <a:r>
              <a:rPr lang="en-US" sz="1800" b="1" dirty="0">
                <a:solidFill>
                  <a:srgbClr val="0070C0"/>
                </a:solidFill>
                <a:latin typeface="Candara" panose="020E0502030303020204" pitchFamily="34" charset="0"/>
              </a:rPr>
              <a:t>TMN physical block </a:t>
            </a:r>
            <a:r>
              <a:rPr lang="en-US" sz="1800" dirty="0">
                <a:latin typeface="Candara" panose="020E0502030303020204" pitchFamily="34" charset="0"/>
              </a:rPr>
              <a:t>could be an </a:t>
            </a:r>
            <a:r>
              <a:rPr lang="en-US" sz="1800" b="1" dirty="0">
                <a:latin typeface="Candara" panose="020E0502030303020204" pitchFamily="34" charset="0"/>
              </a:rPr>
              <a:t>embodiment of one or more blocks</a:t>
            </a:r>
            <a:r>
              <a:rPr lang="en-US" sz="1800" dirty="0">
                <a:latin typeface="Candara" panose="020E0502030303020204" pitchFamily="34" charset="0"/>
              </a:rPr>
              <a:t>, besides its </a:t>
            </a:r>
            <a:r>
              <a:rPr lang="en-US" sz="1800" dirty="0" smtClean="0">
                <a:latin typeface="Candara" panose="020E0502030303020204" pitchFamily="34" charset="0"/>
              </a:rPr>
              <a:t>equivalent </a:t>
            </a:r>
            <a:r>
              <a:rPr lang="en-US" sz="1800" dirty="0">
                <a:latin typeface="Candara" panose="020E0502030303020204" pitchFamily="34" charset="0"/>
              </a:rPr>
              <a:t>function block. For example, an operations system could have its operation function as well as </a:t>
            </a:r>
            <a:r>
              <a:rPr lang="en-US" sz="1800" dirty="0" smtClean="0">
                <a:latin typeface="Candara" panose="020E0502030303020204" pitchFamily="34" charset="0"/>
              </a:rPr>
              <a:t>mediation </a:t>
            </a:r>
            <a:r>
              <a:rPr lang="en-US" sz="1800" dirty="0">
                <a:latin typeface="Candara" panose="020E0502030303020204" pitchFamily="34" charset="0"/>
              </a:rPr>
              <a:t>device, which does filtering of information.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There </a:t>
            </a:r>
            <a:r>
              <a:rPr lang="en-US" sz="1800" dirty="0">
                <a:latin typeface="Candara" panose="020E0502030303020204" pitchFamily="34" charset="0"/>
              </a:rPr>
              <a:t>are </a:t>
            </a:r>
            <a:r>
              <a:rPr lang="en-US" sz="1800" b="1" dirty="0">
                <a:solidFill>
                  <a:srgbClr val="CC6600"/>
                </a:solidFill>
                <a:latin typeface="Candara" panose="020E0502030303020204" pitchFamily="34" charset="0"/>
              </a:rPr>
              <a:t>five types </a:t>
            </a:r>
            <a:r>
              <a:rPr lang="en-US" sz="1800" dirty="0">
                <a:latin typeface="Candara" panose="020E0502030303020204" pitchFamily="34" charset="0"/>
              </a:rPr>
              <a:t>of </a:t>
            </a:r>
            <a:r>
              <a:rPr lang="en-US" sz="1800" b="1" dirty="0">
                <a:latin typeface="Candara" panose="020E0502030303020204" pitchFamily="34" charset="0"/>
              </a:rPr>
              <a:t>physical blocks </a:t>
            </a:r>
            <a:r>
              <a:rPr lang="en-US" sz="1800" dirty="0" smtClean="0">
                <a:latin typeface="Candara" panose="020E0502030303020204" pitchFamily="34" charset="0"/>
              </a:rPr>
              <a:t>representing the </a:t>
            </a:r>
            <a:r>
              <a:rPr lang="en-US" sz="1800" b="1" dirty="0">
                <a:latin typeface="Candara" panose="020E0502030303020204" pitchFamily="34" charset="0"/>
              </a:rPr>
              <a:t>five functions </a:t>
            </a:r>
            <a:r>
              <a:rPr lang="en-US" sz="1800" dirty="0">
                <a:latin typeface="Candara" panose="020E0502030303020204" pitchFamily="34" charset="0"/>
              </a:rPr>
              <a:t>discussed in the previous section, excluding the TMN DCF.</a:t>
            </a:r>
          </a:p>
          <a:p>
            <a:pPr>
              <a:spcAft>
                <a:spcPts val="1200"/>
              </a:spcAft>
            </a:pPr>
            <a:r>
              <a:rPr lang="en-US" sz="1800" dirty="0">
                <a:latin typeface="Candara" panose="020E0502030303020204" pitchFamily="34" charset="0"/>
              </a:rPr>
              <a:t>Operations systems are embodiments of TMN OSF. It is connected to the mediation device, </a:t>
            </a:r>
            <a:r>
              <a:rPr lang="en-US" sz="1800" dirty="0" smtClean="0">
                <a:latin typeface="Candara" panose="020E0502030303020204" pitchFamily="34" charset="0"/>
              </a:rPr>
              <a:t>placing the </a:t>
            </a:r>
            <a:r>
              <a:rPr lang="en-US" sz="1800" dirty="0">
                <a:latin typeface="Candara" panose="020E0502030303020204" pitchFamily="34" charset="0"/>
              </a:rPr>
              <a:t>MF on a data communication network. The data communication network is the physical </a:t>
            </a:r>
            <a:r>
              <a:rPr lang="en-US" sz="1800" dirty="0" smtClean="0">
                <a:latin typeface="Candara" panose="020E0502030303020204" pitchFamily="34" charset="0"/>
              </a:rPr>
              <a:t>implementation </a:t>
            </a:r>
            <a:r>
              <a:rPr lang="en-US" sz="1800" dirty="0">
                <a:latin typeface="Candara" panose="020E0502030303020204" pitchFamily="34" charset="0"/>
              </a:rPr>
              <a:t>of DCF, which to repeat, is not a function block, but a TMN function, DCF. The network </a:t>
            </a:r>
            <a:r>
              <a:rPr lang="en-US" sz="1800" dirty="0" smtClean="0">
                <a:latin typeface="Candara" panose="020E0502030303020204" pitchFamily="34" charset="0"/>
              </a:rPr>
              <a:t>elements, Q </a:t>
            </a:r>
            <a:r>
              <a:rPr lang="en-US" sz="1800" dirty="0">
                <a:latin typeface="Candara" panose="020E0502030303020204" pitchFamily="34" charset="0"/>
              </a:rPr>
              <a:t>adapter, and workstations reflect their respective TMN functions.</a:t>
            </a:r>
          </a:p>
          <a:p>
            <a:pPr>
              <a:spcAft>
                <a:spcPts val="1200"/>
              </a:spcAft>
            </a:pPr>
            <a:r>
              <a:rPr lang="en-US" sz="1800" dirty="0">
                <a:latin typeface="Candara" panose="020E0502030303020204" pitchFamily="34" charset="0"/>
              </a:rPr>
              <a:t>The 0, F, and X TMN interfaces between the physical devices are also shown in Figure 10.9, </a:t>
            </a:r>
            <a:r>
              <a:rPr lang="en-US" sz="1800" dirty="0" smtClean="0">
                <a:latin typeface="Candara" panose="020E0502030303020204" pitchFamily="34" charset="0"/>
              </a:rPr>
              <a:t>representing </a:t>
            </a:r>
            <a:r>
              <a:rPr lang="en-US" sz="1800" dirty="0">
                <a:latin typeface="Candara" panose="020E0502030303020204" pitchFamily="34" charset="0"/>
              </a:rPr>
              <a:t>the physical implementation of the respective TMN reference points.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dirty="0">
                <a:solidFill>
                  <a:srgbClr val="669900"/>
                </a:solidFill>
                <a:latin typeface="Candara" panose="020E0502030303020204" pitchFamily="34" charset="0"/>
              </a:rPr>
              <a:t>Q3</a:t>
            </a:r>
            <a:r>
              <a:rPr lang="en-US" sz="1800" dirty="0">
                <a:latin typeface="Candara" panose="020E0502030303020204" pitchFamily="34" charset="0"/>
              </a:rPr>
              <a:t> interface is </a:t>
            </a:r>
            <a:r>
              <a:rPr lang="en-US" sz="1800" dirty="0" smtClean="0">
                <a:latin typeface="Candara" panose="020E0502030303020204" pitchFamily="34" charset="0"/>
              </a:rPr>
              <a:t>used between </a:t>
            </a:r>
            <a:r>
              <a:rPr lang="en-US" sz="1800" dirty="0">
                <a:latin typeface="Candara" panose="020E0502030303020204" pitchFamily="34" charset="0"/>
              </a:rPr>
              <a:t>the OS and either an NE or a QA.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dirty="0">
                <a:solidFill>
                  <a:srgbClr val="669900"/>
                </a:solidFill>
                <a:latin typeface="Candara" panose="020E0502030303020204" pitchFamily="34" charset="0"/>
              </a:rPr>
              <a:t>Qx</a:t>
            </a:r>
            <a:r>
              <a:rPr lang="en-US" sz="1800" dirty="0">
                <a:latin typeface="Candara" panose="020E0502030303020204" pitchFamily="34" charset="0"/>
              </a:rPr>
              <a:t> interface is shown between MD and QA/NE. </a:t>
            </a:r>
            <a:r>
              <a:rPr lang="en-US" sz="1800" dirty="0" smtClean="0">
                <a:latin typeface="Candara" panose="020E0502030303020204" pitchFamily="34" charset="0"/>
              </a:rPr>
              <a:t>An example </a:t>
            </a:r>
            <a:r>
              <a:rPr lang="en-US" sz="1800" dirty="0">
                <a:latin typeface="Candara" panose="020E0502030303020204" pitchFamily="34" charset="0"/>
              </a:rPr>
              <a:t>of this would be an MD being a proxy server communicating with legacy systems via the </a:t>
            </a:r>
            <a:r>
              <a:rPr lang="en-US" sz="1800" dirty="0" smtClean="0">
                <a:latin typeface="Candara" panose="020E0502030303020204" pitchFamily="34" charset="0"/>
              </a:rPr>
              <a:t>QA interface</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dirty="0">
                <a:solidFill>
                  <a:srgbClr val="669900"/>
                </a:solidFill>
                <a:latin typeface="Candara" panose="020E0502030303020204" pitchFamily="34" charset="0"/>
              </a:rPr>
              <a:t>F</a:t>
            </a:r>
            <a:r>
              <a:rPr lang="en-US" sz="1800" dirty="0">
                <a:latin typeface="Candara" panose="020E0502030303020204" pitchFamily="34" charset="0"/>
              </a:rPr>
              <a:t> interface is implemented to connect a workstation to TMN.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dirty="0">
                <a:solidFill>
                  <a:srgbClr val="669900"/>
                </a:solidFill>
                <a:latin typeface="Candara" panose="020E0502030303020204" pitchFamily="34" charset="0"/>
              </a:rPr>
              <a:t>X</a:t>
            </a:r>
            <a:r>
              <a:rPr lang="en-US" sz="1800" dirty="0">
                <a:latin typeface="Candara" panose="020E0502030303020204" pitchFamily="34" charset="0"/>
              </a:rPr>
              <a:t> interface is </a:t>
            </a:r>
            <a:r>
              <a:rPr lang="en-US" sz="1800" dirty="0" smtClean="0">
                <a:latin typeface="Candara" panose="020E0502030303020204" pitchFamily="34" charset="0"/>
              </a:rPr>
              <a:t>between the </a:t>
            </a:r>
            <a:r>
              <a:rPr lang="en-US" sz="1800" dirty="0">
                <a:latin typeface="Candara" panose="020E0502030303020204" pitchFamily="34" charset="0"/>
              </a:rPr>
              <a:t>operations systems belonging to two different </a:t>
            </a:r>
            <a:r>
              <a:rPr lang="en-US" sz="1800" dirty="0" smtClean="0">
                <a:latin typeface="Candara" panose="020E0502030303020204" pitchFamily="34" charset="0"/>
              </a:rPr>
              <a:t>TMNs.</a:t>
            </a:r>
          </a:p>
        </p:txBody>
      </p:sp>
      <p:pic>
        <p:nvPicPr>
          <p:cNvPr id="3" name="Picture 2"/>
          <p:cNvPicPr>
            <a:picLocks noChangeAspect="1"/>
          </p:cNvPicPr>
          <p:nvPr/>
        </p:nvPicPr>
        <p:blipFill>
          <a:blip r:embed="rId3"/>
          <a:stretch>
            <a:fillRect/>
          </a:stretch>
        </p:blipFill>
        <p:spPr>
          <a:xfrm>
            <a:off x="355454" y="1111489"/>
            <a:ext cx="5472153" cy="5615029"/>
          </a:xfrm>
          <a:prstGeom prst="rect">
            <a:avLst/>
          </a:prstGeom>
        </p:spPr>
      </p:pic>
      <p:sp>
        <p:nvSpPr>
          <p:cNvPr id="4" name="Rectangle 3"/>
          <p:cNvSpPr/>
          <p:nvPr/>
        </p:nvSpPr>
        <p:spPr>
          <a:xfrm>
            <a:off x="3846152" y="8579862"/>
            <a:ext cx="1604927" cy="307777"/>
          </a:xfrm>
          <a:prstGeom prst="rect">
            <a:avLst/>
          </a:prstGeom>
        </p:spPr>
        <p:txBody>
          <a:bodyPr wrap="none">
            <a:spAutoFit/>
          </a:bodyPr>
          <a:lstStyle/>
          <a:p>
            <a:r>
              <a:rPr lang="en-US" dirty="0">
                <a:latin typeface="Candara" panose="020E0502030303020204" pitchFamily="34" charset="0"/>
              </a:rPr>
              <a:t>embodiment </a:t>
            </a:r>
            <a:r>
              <a:rPr lang="ar-SA" dirty="0">
                <a:latin typeface="Candara" panose="020E0502030303020204" pitchFamily="34" charset="0"/>
              </a:rPr>
              <a:t>تضمين</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cxnSp>
        <p:nvCxnSpPr>
          <p:cNvPr id="226" name="Shape 226"/>
          <p:cNvCxnSpPr/>
          <p:nvPr/>
        </p:nvCxnSpPr>
        <p:spPr>
          <a:xfrm>
            <a:off x="390524" y="3142168"/>
            <a:ext cx="5638800" cy="0"/>
          </a:xfrm>
          <a:prstGeom prst="straightConnector1">
            <a:avLst/>
          </a:prstGeom>
          <a:noFill/>
          <a:ln w="12700" cap="rnd" cmpd="sng">
            <a:solidFill>
              <a:schemeClr val="dk1"/>
            </a:solidFill>
            <a:prstDash val="solid"/>
            <a:miter/>
            <a:headEnd type="none" w="med" len="med"/>
            <a:tailEnd type="none" w="med" len="med"/>
          </a:ln>
        </p:spPr>
      </p:cxnSp>
      <p:sp>
        <p:nvSpPr>
          <p:cNvPr id="227" name="Shape 227"/>
          <p:cNvSpPr txBox="1"/>
          <p:nvPr/>
        </p:nvSpPr>
        <p:spPr>
          <a:xfrm>
            <a:off x="-219076" y="314216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28" name="Shape 228"/>
          <p:cNvSpPr txBox="1"/>
          <p:nvPr/>
        </p:nvSpPr>
        <p:spPr>
          <a:xfrm>
            <a:off x="338137" y="462709"/>
            <a:ext cx="5548312"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Information Architecture</a:t>
            </a:r>
          </a:p>
        </p:txBody>
      </p:sp>
      <p:sp>
        <p:nvSpPr>
          <p:cNvPr id="229" name="Shape 229"/>
          <p:cNvSpPr txBox="1"/>
          <p:nvPr/>
        </p:nvSpPr>
        <p:spPr>
          <a:xfrm>
            <a:off x="136524" y="5044789"/>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230" name="Shape 230"/>
          <p:cNvPicPr preferRelativeResize="0"/>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390524" y="1285987"/>
            <a:ext cx="5872161" cy="1719262"/>
          </a:xfrm>
          <a:prstGeom prst="rect">
            <a:avLst/>
          </a:prstGeom>
          <a:noFill/>
          <a:ln>
            <a:noFill/>
          </a:ln>
        </p:spPr>
      </p:pic>
      <p:cxnSp>
        <p:nvCxnSpPr>
          <p:cNvPr id="234" name="Shape 234"/>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35" name="Shape 235"/>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2" name="TextBox 1"/>
          <p:cNvSpPr txBox="1"/>
          <p:nvPr/>
        </p:nvSpPr>
        <p:spPr>
          <a:xfrm>
            <a:off x="136524" y="3618372"/>
            <a:ext cx="11858252" cy="5170646"/>
          </a:xfrm>
          <a:prstGeom prst="rect">
            <a:avLst/>
          </a:prstGeom>
          <a:noFill/>
        </p:spPr>
        <p:txBody>
          <a:bodyPr wrap="square" rtlCol="0">
            <a:spAutoFit/>
          </a:bodyPr>
          <a:lstStyle/>
          <a:p>
            <a:pPr>
              <a:spcAft>
                <a:spcPts val="1200"/>
              </a:spcAft>
            </a:pPr>
            <a:r>
              <a:rPr lang="en-US" sz="2000" dirty="0">
                <a:latin typeface="Candara" panose="020E0502030303020204" pitchFamily="34" charset="0"/>
              </a:rPr>
              <a:t>The TMN information architecture initially adopted the OSI management information </a:t>
            </a:r>
            <a:r>
              <a:rPr lang="en-US" sz="2000" dirty="0" smtClean="0">
                <a:latin typeface="Candara" panose="020E0502030303020204" pitchFamily="34" charset="0"/>
              </a:rPr>
              <a:t>architecture, </a:t>
            </a:r>
          </a:p>
          <a:p>
            <a:pPr>
              <a:spcAft>
                <a:spcPts val="1200"/>
              </a:spcAft>
            </a:pPr>
            <a:r>
              <a:rPr lang="en-US" sz="2000" dirty="0" smtClean="0">
                <a:latin typeface="Candara" panose="020E0502030303020204" pitchFamily="34" charset="0"/>
              </a:rPr>
              <a:t>We </a:t>
            </a:r>
            <a:r>
              <a:rPr lang="en-US" sz="2000" dirty="0">
                <a:latin typeface="Candara" panose="020E0502030303020204" pitchFamily="34" charset="0"/>
              </a:rPr>
              <a:t>have covered both management models in this book. The </a:t>
            </a:r>
            <a:r>
              <a:rPr lang="en-US" sz="2000" b="1" dirty="0">
                <a:solidFill>
                  <a:srgbClr val="0070C0"/>
                </a:solidFill>
                <a:latin typeface="Candara" panose="020E0502030303020204" pitchFamily="34" charset="0"/>
              </a:rPr>
              <a:t>OSI </a:t>
            </a:r>
            <a:r>
              <a:rPr lang="en-US" sz="2000" b="1" dirty="0" smtClean="0">
                <a:solidFill>
                  <a:srgbClr val="0070C0"/>
                </a:solidFill>
                <a:latin typeface="Candara" panose="020E0502030303020204" pitchFamily="34" charset="0"/>
              </a:rPr>
              <a:t>information model </a:t>
            </a:r>
            <a:r>
              <a:rPr lang="en-US" sz="2000" dirty="0">
                <a:latin typeface="Candara" panose="020E0502030303020204" pitchFamily="34" charset="0"/>
              </a:rPr>
              <a:t>is </a:t>
            </a:r>
            <a:r>
              <a:rPr lang="en-US" sz="2000" b="1" dirty="0">
                <a:latin typeface="Candara" panose="020E0502030303020204" pitchFamily="34" charset="0"/>
              </a:rPr>
              <a:t>object oriented </a:t>
            </a:r>
            <a:r>
              <a:rPr lang="en-US" sz="2000" dirty="0">
                <a:latin typeface="Candara" panose="020E0502030303020204" pitchFamily="34" charset="0"/>
              </a:rPr>
              <a:t>and the </a:t>
            </a:r>
            <a:r>
              <a:rPr lang="en-US" sz="2000" b="1" dirty="0">
                <a:solidFill>
                  <a:srgbClr val="0070C0"/>
                </a:solidFill>
                <a:latin typeface="Candara" panose="020E0502030303020204" pitchFamily="34" charset="0"/>
              </a:rPr>
              <a:t>SNMP model </a:t>
            </a:r>
            <a:r>
              <a:rPr lang="en-US" sz="2000" dirty="0">
                <a:latin typeface="Candara" panose="020E0502030303020204" pitchFamily="34" charset="0"/>
              </a:rPr>
              <a:t>is </a:t>
            </a:r>
            <a:r>
              <a:rPr lang="en-US" sz="2000" b="1" dirty="0">
                <a:latin typeface="Candara" panose="020E0502030303020204" pitchFamily="34" charset="0"/>
              </a:rPr>
              <a:t>scalar</a:t>
            </a:r>
            <a:r>
              <a:rPr lang="en-US" sz="2000" dirty="0">
                <a:latin typeface="Candara" panose="020E0502030303020204" pitchFamily="34" charset="0"/>
              </a:rPr>
              <a:t>. Both models are based on the dual roles </a:t>
            </a:r>
            <a:r>
              <a:rPr lang="en-US" sz="2000" dirty="0" smtClean="0">
                <a:latin typeface="Candara" panose="020E0502030303020204" pitchFamily="34" charset="0"/>
              </a:rPr>
              <a:t>that entities </a:t>
            </a:r>
            <a:r>
              <a:rPr lang="en-US" sz="2000" dirty="0">
                <a:latin typeface="Candara" panose="020E0502030303020204" pitchFamily="34" charset="0"/>
              </a:rPr>
              <a:t>play in information exchange: manager and agent. </a:t>
            </a:r>
          </a:p>
          <a:p>
            <a:pPr>
              <a:spcAft>
                <a:spcPts val="1200"/>
              </a:spcAft>
            </a:pPr>
            <a:r>
              <a:rPr lang="en-US" sz="2000" dirty="0" smtClean="0">
                <a:latin typeface="Candara" panose="020E0502030303020204" pitchFamily="34" charset="0"/>
              </a:rPr>
              <a:t>Figure </a:t>
            </a:r>
            <a:r>
              <a:rPr lang="en-US" sz="2000" dirty="0">
                <a:latin typeface="Candara" panose="020E0502030303020204" pitchFamily="34" charset="0"/>
              </a:rPr>
              <a:t>10. 1 0 shows the information </a:t>
            </a:r>
            <a:r>
              <a:rPr lang="en-US" sz="2000" dirty="0" smtClean="0">
                <a:latin typeface="Candara" panose="020E0502030303020204" pitchFamily="34" charset="0"/>
              </a:rPr>
              <a:t>exchange between </a:t>
            </a:r>
            <a:r>
              <a:rPr lang="en-US" sz="2000" dirty="0">
                <a:latin typeface="Candara" panose="020E0502030303020204" pitchFamily="34" charset="0"/>
              </a:rPr>
              <a:t>the two types of entities. The manager performs operations or makes requests from an </a:t>
            </a:r>
            <a:r>
              <a:rPr lang="en-US" sz="2000" dirty="0" smtClean="0">
                <a:latin typeface="Candara" panose="020E0502030303020204" pitchFamily="34" charset="0"/>
              </a:rPr>
              <a:t>agent. The </a:t>
            </a:r>
            <a:r>
              <a:rPr lang="en-US" sz="2000" dirty="0">
                <a:latin typeface="Candara" panose="020E0502030303020204" pitchFamily="34" charset="0"/>
              </a:rPr>
              <a:t>agent executes the operations on the network elements that it is managing and sends responses to </a:t>
            </a:r>
            <a:r>
              <a:rPr lang="en-US" sz="2000" dirty="0" smtClean="0">
                <a:latin typeface="Candara" panose="020E0502030303020204" pitchFamily="34" charset="0"/>
              </a:rPr>
              <a:t>the manager</a:t>
            </a:r>
            <a:r>
              <a:rPr lang="en-US" sz="2000" dirty="0">
                <a:latin typeface="Candara" panose="020E0502030303020204" pitchFamily="34" charset="0"/>
              </a:rPr>
              <a:t>. The agent also sends unsolicited messages to the manager indicating alarm </a:t>
            </a:r>
            <a:r>
              <a:rPr lang="en-US" sz="2000" dirty="0" smtClean="0">
                <a:latin typeface="Candara" panose="020E0502030303020204" pitchFamily="34" charset="0"/>
              </a:rPr>
              <a:t>events. Information </a:t>
            </a:r>
            <a:r>
              <a:rPr lang="en-US" sz="2000" dirty="0">
                <a:latin typeface="Candara" panose="020E0502030303020204" pitchFamily="34" charset="0"/>
              </a:rPr>
              <a:t>models specified by SNMP and OSI management deal with the management of </a:t>
            </a:r>
            <a:r>
              <a:rPr lang="en-US" sz="2000" dirty="0" smtClean="0">
                <a:latin typeface="Candara" panose="020E0502030303020204" pitchFamily="34" charset="0"/>
              </a:rPr>
              <a:t>network elements</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There </a:t>
            </a:r>
            <a:r>
              <a:rPr lang="en-US" sz="2000" dirty="0">
                <a:latin typeface="Candara" panose="020E0502030303020204" pitchFamily="34" charset="0"/>
              </a:rPr>
              <a:t>are two types of communication services between interfaces: </a:t>
            </a:r>
            <a:r>
              <a:rPr lang="en-US" sz="2000" dirty="0">
                <a:solidFill>
                  <a:srgbClr val="669900"/>
                </a:solidFill>
                <a:latin typeface="Candara" panose="020E0502030303020204" pitchFamily="34" charset="0"/>
              </a:rPr>
              <a:t>interactive </a:t>
            </a:r>
            <a:r>
              <a:rPr lang="en-US" sz="2000" dirty="0">
                <a:latin typeface="Candara" panose="020E0502030303020204" pitchFamily="34" charset="0"/>
              </a:rPr>
              <a:t>and </a:t>
            </a:r>
            <a:r>
              <a:rPr lang="en-US" sz="2000" dirty="0">
                <a:solidFill>
                  <a:srgbClr val="669900"/>
                </a:solidFill>
                <a:latin typeface="Candara" panose="020E0502030303020204" pitchFamily="34" charset="0"/>
              </a:rPr>
              <a:t>file oriented</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the interactive service is supported in OSI by CMISE over Remote Operations Service Element (ROSE). In the Internet distributed computing environment (DCE), this will be handled by Remote Procedure Call (RPC). </a:t>
            </a:r>
          </a:p>
          <a:p>
            <a:pPr>
              <a:spcAft>
                <a:spcPts val="1200"/>
              </a:spcAft>
            </a:pPr>
            <a:r>
              <a:rPr lang="en-US" sz="2000" dirty="0" smtClean="0">
                <a:latin typeface="Candara" panose="020E0502030303020204" pitchFamily="34" charset="0"/>
              </a:rPr>
              <a:t>The file-oriented category is supported by File Transfer Access Management (FTAM) in OSI and in the Internet by File Transfer Protocol (FTP).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cxnSp>
        <p:nvCxnSpPr>
          <p:cNvPr id="240" name="Shape 240"/>
          <p:cNvCxnSpPr/>
          <p:nvPr/>
        </p:nvCxnSpPr>
        <p:spPr>
          <a:xfrm>
            <a:off x="202550" y="6149788"/>
            <a:ext cx="4356848" cy="0"/>
          </a:xfrm>
          <a:prstGeom prst="straightConnector1">
            <a:avLst/>
          </a:prstGeom>
          <a:noFill/>
          <a:ln w="12700" cap="rnd" cmpd="sng">
            <a:solidFill>
              <a:schemeClr val="dk1"/>
            </a:solidFill>
            <a:prstDash val="solid"/>
            <a:miter/>
            <a:headEnd type="none" w="med" len="med"/>
            <a:tailEnd type="none" w="med" len="med"/>
          </a:ln>
        </p:spPr>
      </p:cxnSp>
      <p:sp>
        <p:nvSpPr>
          <p:cNvPr id="241" name="Shape 241"/>
          <p:cNvSpPr txBox="1"/>
          <p:nvPr/>
        </p:nvSpPr>
        <p:spPr>
          <a:xfrm>
            <a:off x="-120464" y="6096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42" name="Shape 242"/>
          <p:cNvSpPr txBox="1"/>
          <p:nvPr/>
        </p:nvSpPr>
        <p:spPr>
          <a:xfrm>
            <a:off x="202550" y="330012"/>
            <a:ext cx="4385082" cy="579436"/>
          </a:xfrm>
          <a:prstGeom prst="rect">
            <a:avLst/>
          </a:prstGeom>
          <a:noFill/>
          <a:ln>
            <a:noFill/>
          </a:ln>
        </p:spPr>
        <p:txBody>
          <a:bodyPr lIns="91425" tIns="45700" rIns="91425" bIns="45700" anchor="t" anchorCtr="0">
            <a:noAutofit/>
          </a:bodyPr>
          <a:lstStyle/>
          <a:p>
            <a:pPr>
              <a:buClr>
                <a:schemeClr val="dk1"/>
              </a:buClr>
              <a:buSzPct val="25000"/>
            </a:pPr>
            <a:r>
              <a:rPr lang="en-US" sz="2800" b="1" dirty="0">
                <a:solidFill>
                  <a:schemeClr val="dk1"/>
                </a:solidFill>
                <a:latin typeface="Candara" panose="020E0502030303020204" pitchFamily="34" charset="0"/>
              </a:rPr>
              <a:t>TMN </a:t>
            </a:r>
            <a:r>
              <a:rPr lang="en-US" sz="2800" b="1" dirty="0" smtClean="0">
                <a:solidFill>
                  <a:schemeClr val="dk1"/>
                </a:solidFill>
                <a:latin typeface="Candara" panose="020E0502030303020204" pitchFamily="34" charset="0"/>
              </a:rPr>
              <a:t>MANAGEMENT </a:t>
            </a:r>
          </a:p>
          <a:p>
            <a:pPr>
              <a:buClr>
                <a:schemeClr val="dk1"/>
              </a:buClr>
              <a:buSzPct val="25000"/>
            </a:pPr>
            <a:r>
              <a:rPr lang="en-US" sz="2800" b="1" dirty="0" smtClean="0">
                <a:solidFill>
                  <a:srgbClr val="0070C0"/>
                </a:solidFill>
                <a:latin typeface="Candara" panose="020E0502030303020204" pitchFamily="34" charset="0"/>
              </a:rPr>
              <a:t>Service </a:t>
            </a:r>
            <a:r>
              <a:rPr lang="en-US" sz="2800" b="1" dirty="0">
                <a:solidFill>
                  <a:srgbClr val="0070C0"/>
                </a:solidFill>
                <a:latin typeface="Candara" panose="020E0502030303020204" pitchFamily="34" charset="0"/>
              </a:rPr>
              <a:t>Architecture</a:t>
            </a:r>
          </a:p>
        </p:txBody>
      </p:sp>
      <p:cxnSp>
        <p:nvCxnSpPr>
          <p:cNvPr id="248" name="Shape 248"/>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49" name="Shape 249"/>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2" name="Picture 1"/>
          <p:cNvPicPr>
            <a:picLocks noChangeAspect="1"/>
          </p:cNvPicPr>
          <p:nvPr/>
        </p:nvPicPr>
        <p:blipFill>
          <a:blip r:embed="rId3"/>
          <a:stretch>
            <a:fillRect/>
          </a:stretch>
        </p:blipFill>
        <p:spPr>
          <a:xfrm>
            <a:off x="641536" y="1369527"/>
            <a:ext cx="3478876" cy="4726473"/>
          </a:xfrm>
          <a:prstGeom prst="rect">
            <a:avLst/>
          </a:prstGeom>
        </p:spPr>
      </p:pic>
      <p:sp>
        <p:nvSpPr>
          <p:cNvPr id="3" name="Rectangle 2"/>
          <p:cNvSpPr/>
          <p:nvPr/>
        </p:nvSpPr>
        <p:spPr>
          <a:xfrm>
            <a:off x="304378" y="6704012"/>
            <a:ext cx="4500704" cy="2031325"/>
          </a:xfrm>
          <a:prstGeom prst="rect">
            <a:avLst/>
          </a:prstGeom>
        </p:spPr>
        <p:txBody>
          <a:bodyPr wrap="square">
            <a:spAutoFit/>
          </a:bodyPr>
          <a:lstStyle/>
          <a:p>
            <a:pPr marL="285750" indent="-285750">
              <a:buFont typeface="Arial" panose="020B0604020202020204" pitchFamily="34" charset="0"/>
              <a:buChar char="•"/>
            </a:pPr>
            <a:r>
              <a:rPr lang="en-US" sz="1800" dirty="0">
                <a:latin typeface="Candara" panose="020E0502030303020204" pitchFamily="34" charset="0"/>
              </a:rPr>
              <a:t>An interface between a management agent embedded in a network element and a network management system will be a </a:t>
            </a:r>
            <a:r>
              <a:rPr lang="en-US" sz="1800" b="1" dirty="0">
                <a:solidFill>
                  <a:srgbClr val="669900"/>
                </a:solidFill>
                <a:latin typeface="Candara" panose="020E0502030303020204" pitchFamily="34" charset="0"/>
              </a:rPr>
              <a:t>q3</a:t>
            </a:r>
            <a:r>
              <a:rPr lang="en-US" sz="1800" dirty="0">
                <a:latin typeface="Candara" panose="020E0502030303020204" pitchFamily="34" charset="0"/>
              </a:rPr>
              <a:t> reference point. </a:t>
            </a:r>
            <a:endParaRPr lang="en-US" sz="1800" dirty="0" smtClean="0">
              <a:latin typeface="Candara" panose="020E0502030303020204" pitchFamily="34" charset="0"/>
            </a:endParaRPr>
          </a:p>
          <a:p>
            <a:pPr marL="285750" lvl="3" indent="-285750">
              <a:buFont typeface="Arial" panose="020B0604020202020204" pitchFamily="34" charset="0"/>
              <a:buChar char="•"/>
            </a:pPr>
            <a:r>
              <a:rPr lang="en-US" sz="1800" b="1" dirty="0">
                <a:solidFill>
                  <a:srgbClr val="669900"/>
                </a:solidFill>
                <a:latin typeface="Candara" panose="020E0502030303020204" pitchFamily="34" charset="0"/>
              </a:rPr>
              <a:t>q3:</a:t>
            </a:r>
            <a:r>
              <a:rPr lang="en-US" sz="1800" dirty="0">
                <a:solidFill>
                  <a:schemeClr val="dk1"/>
                </a:solidFill>
                <a:latin typeface="Candara" panose="020E0502030303020204" pitchFamily="34" charset="0"/>
              </a:rPr>
              <a:t> Interface between two OSFs in the </a:t>
            </a:r>
            <a:r>
              <a:rPr lang="en-US" sz="1800" u="sng" dirty="0">
                <a:solidFill>
                  <a:schemeClr val="dk1"/>
                </a:solidFill>
                <a:latin typeface="Candara" panose="020E0502030303020204" pitchFamily="34" charset="0"/>
              </a:rPr>
              <a:t>same domain</a:t>
            </a:r>
          </a:p>
          <a:p>
            <a:pPr marL="285750" indent="-285750">
              <a:buFont typeface="Arial" panose="020B0604020202020204" pitchFamily="34" charset="0"/>
              <a:buChar char="•"/>
            </a:pPr>
            <a:endParaRPr lang="en-US" sz="1800" dirty="0"/>
          </a:p>
        </p:txBody>
      </p:sp>
      <p:sp>
        <p:nvSpPr>
          <p:cNvPr id="4" name="TextBox 3"/>
          <p:cNvSpPr txBox="1"/>
          <p:nvPr/>
        </p:nvSpPr>
        <p:spPr>
          <a:xfrm>
            <a:off x="4805082" y="276224"/>
            <a:ext cx="7148792" cy="8125301"/>
          </a:xfrm>
          <a:prstGeom prst="rect">
            <a:avLst/>
          </a:prstGeom>
          <a:noFill/>
        </p:spPr>
        <p:txBody>
          <a:bodyPr wrap="square" rtlCol="0">
            <a:spAutoFit/>
          </a:bodyPr>
          <a:lstStyle/>
          <a:p>
            <a:r>
              <a:rPr lang="en-US" sz="1800" dirty="0">
                <a:latin typeface="Candara" panose="020E0502030303020204" pitchFamily="34" charset="0"/>
              </a:rPr>
              <a:t>Another functional model of TMN is based on the services provided in a TMN environment. The </a:t>
            </a:r>
            <a:r>
              <a:rPr lang="en-US" sz="1800" dirty="0" smtClean="0">
                <a:latin typeface="Candara" panose="020E0502030303020204" pitchFamily="34" charset="0"/>
              </a:rPr>
              <a:t>TMN services </a:t>
            </a:r>
            <a:r>
              <a:rPr lang="en-US" sz="1800" dirty="0">
                <a:latin typeface="Candara" panose="020E0502030303020204" pitchFamily="34" charset="0"/>
              </a:rPr>
              <a:t>are grouped and presented as TMN </a:t>
            </a:r>
            <a:r>
              <a:rPr lang="en-US" sz="1800" b="1" dirty="0">
                <a:solidFill>
                  <a:srgbClr val="0070C0"/>
                </a:solidFill>
                <a:latin typeface="Candara" panose="020E0502030303020204" pitchFamily="34" charset="0"/>
              </a:rPr>
              <a:t>layered architecture</a:t>
            </a:r>
            <a:r>
              <a:rPr lang="en-US" sz="1800" dirty="0">
                <a:latin typeface="Candara" panose="020E0502030303020204" pitchFamily="34" charset="0"/>
              </a:rPr>
              <a:t>, as shown in Figure </a:t>
            </a:r>
            <a:r>
              <a:rPr lang="en-US" sz="1800" dirty="0" smtClean="0">
                <a:latin typeface="Candara" panose="020E0502030303020204" pitchFamily="34" charset="0"/>
              </a:rPr>
              <a:t>10.11</a:t>
            </a: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b="1" dirty="0" smtClean="0">
                <a:solidFill>
                  <a:srgbClr val="CC6600"/>
                </a:solidFill>
                <a:latin typeface="Candara" panose="020E0502030303020204" pitchFamily="34" charset="0"/>
              </a:rPr>
              <a:t>lowest layer </a:t>
            </a:r>
            <a:r>
              <a:rPr lang="en-US" sz="1800" dirty="0" smtClean="0">
                <a:latin typeface="Candara" panose="020E0502030303020204" pitchFamily="34" charset="0"/>
              </a:rPr>
              <a:t>is the </a:t>
            </a:r>
            <a:r>
              <a:rPr lang="en-US" sz="1800" b="1" dirty="0" smtClean="0">
                <a:latin typeface="Candara" panose="020E0502030303020204" pitchFamily="34" charset="0"/>
              </a:rPr>
              <a:t>network element layer </a:t>
            </a:r>
            <a:r>
              <a:rPr lang="en-US" sz="1800" dirty="0" smtClean="0">
                <a:latin typeface="Candara" panose="020E0502030303020204" pitchFamily="34" charset="0"/>
              </a:rPr>
              <a:t>comprising network elements such as </a:t>
            </a:r>
            <a:r>
              <a:rPr lang="en-US" sz="1800" dirty="0" smtClean="0">
                <a:solidFill>
                  <a:srgbClr val="669900"/>
                </a:solidFill>
                <a:latin typeface="Candara" panose="020E0502030303020204" pitchFamily="34" charset="0"/>
              </a:rPr>
              <a:t>switches</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routers</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bridges</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transmission</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facilities</a:t>
            </a:r>
            <a:r>
              <a:rPr lang="en-US" sz="1800" dirty="0" smtClean="0">
                <a:latin typeface="Candara" panose="020E0502030303020204" pitchFamily="34" charset="0"/>
              </a:rPr>
              <a:t>, etc. </a:t>
            </a:r>
            <a:r>
              <a:rPr lang="en-US" sz="1800" b="1" dirty="0" smtClean="0">
                <a:solidFill>
                  <a:srgbClr val="CC6600"/>
                </a:solidFill>
                <a:latin typeface="Candara" panose="020E0502030303020204" pitchFamily="34" charset="0"/>
              </a:rPr>
              <a:t>The next layer</a:t>
            </a:r>
            <a:r>
              <a:rPr lang="en-US" sz="1800" dirty="0" smtClean="0">
                <a:latin typeface="Candara" panose="020E0502030303020204" pitchFamily="34" charset="0"/>
              </a:rPr>
              <a:t>, the network </a:t>
            </a:r>
            <a:r>
              <a:rPr lang="en-US" sz="1800" b="1" dirty="0" smtClean="0">
                <a:latin typeface="Candara" panose="020E0502030303020204" pitchFamily="34" charset="0"/>
              </a:rPr>
              <a:t>element</a:t>
            </a:r>
            <a:r>
              <a:rPr lang="en-US" sz="1800" dirty="0" smtClean="0">
                <a:latin typeface="Candara" panose="020E0502030303020204" pitchFamily="34" charset="0"/>
              </a:rPr>
              <a:t> management layer, manages the network elements. The </a:t>
            </a:r>
            <a:r>
              <a:rPr lang="en-US" sz="1800" b="1" dirty="0" smtClean="0">
                <a:solidFill>
                  <a:srgbClr val="CC6600"/>
                </a:solidFill>
                <a:latin typeface="Candara" panose="020E0502030303020204" pitchFamily="34" charset="0"/>
              </a:rPr>
              <a:t>third layer </a:t>
            </a:r>
            <a:r>
              <a:rPr lang="en-US" sz="1800" dirty="0" smtClean="0">
                <a:latin typeface="Candara" panose="020E0502030303020204" pitchFamily="34" charset="0"/>
              </a:rPr>
              <a:t>is the network management </a:t>
            </a:r>
            <a:r>
              <a:rPr lang="en-US" sz="1800" b="1" dirty="0" smtClean="0">
                <a:latin typeface="Candara" panose="020E0502030303020204" pitchFamily="34" charset="0"/>
              </a:rPr>
              <a:t>layer</a:t>
            </a:r>
            <a:r>
              <a:rPr lang="en-US" sz="1800" dirty="0" smtClean="0">
                <a:latin typeface="Candara" panose="020E0502030303020204" pitchFamily="34" charset="0"/>
              </a:rPr>
              <a:t>, which manages the network. The network management functions in this layer would include </a:t>
            </a:r>
            <a:r>
              <a:rPr lang="en-US" sz="1800" dirty="0" smtClean="0">
                <a:solidFill>
                  <a:srgbClr val="669900"/>
                </a:solidFill>
                <a:latin typeface="Candara" panose="020E0502030303020204" pitchFamily="34" charset="0"/>
              </a:rPr>
              <a:t>bandwidth</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performance</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quality of service</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end-to-end flow control</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network congestion control</a:t>
            </a:r>
            <a:r>
              <a:rPr lang="en-US" sz="1800" dirty="0" smtClean="0">
                <a:latin typeface="Candara" panose="020E0502030303020204" pitchFamily="34" charset="0"/>
              </a:rPr>
              <a:t>, etc.</a:t>
            </a:r>
          </a:p>
          <a:p>
            <a:r>
              <a:rPr lang="en-US" sz="1800" dirty="0" smtClean="0">
                <a:latin typeface="Candara" panose="020E0502030303020204" pitchFamily="34" charset="0"/>
              </a:rPr>
              <a:t>The </a:t>
            </a:r>
            <a:r>
              <a:rPr lang="en-US" sz="1800" b="1" dirty="0">
                <a:solidFill>
                  <a:srgbClr val="CC6600"/>
                </a:solidFill>
                <a:latin typeface="Candara" panose="020E0502030303020204" pitchFamily="34" charset="0"/>
              </a:rPr>
              <a:t>service management layer </a:t>
            </a:r>
            <a:r>
              <a:rPr lang="en-US" sz="1800" dirty="0">
                <a:latin typeface="Candara" panose="020E0502030303020204" pitchFamily="34" charset="0"/>
              </a:rPr>
              <a:t>is concerned with managing the services provided by a </a:t>
            </a:r>
            <a:r>
              <a:rPr lang="en-US" sz="1800" dirty="0" smtClean="0">
                <a:latin typeface="Candara" panose="020E0502030303020204" pitchFamily="34" charset="0"/>
              </a:rPr>
              <a:t>network service </a:t>
            </a:r>
            <a:r>
              <a:rPr lang="en-US" sz="1800" dirty="0">
                <a:latin typeface="Candara" panose="020E0502030303020204" pitchFamily="34" charset="0"/>
              </a:rPr>
              <a:t>provider to the customer or to another network service provider. This will include services </a:t>
            </a:r>
            <a:r>
              <a:rPr lang="en-US" sz="1800" dirty="0" smtClean="0">
                <a:latin typeface="Candara" panose="020E0502030303020204" pitchFamily="34" charset="0"/>
              </a:rPr>
              <a:t>such as </a:t>
            </a:r>
            <a:r>
              <a:rPr lang="en-US" sz="1800" dirty="0">
                <a:solidFill>
                  <a:srgbClr val="669900"/>
                </a:solidFill>
                <a:latin typeface="Candara" panose="020E0502030303020204" pitchFamily="34" charset="0"/>
              </a:rPr>
              <a:t>billing</a:t>
            </a:r>
            <a:r>
              <a:rPr lang="en-US" sz="1800" dirty="0">
                <a:latin typeface="Candara" panose="020E0502030303020204" pitchFamily="34" charset="0"/>
              </a:rPr>
              <a:t>, </a:t>
            </a:r>
            <a:r>
              <a:rPr lang="en-US" sz="1800" dirty="0">
                <a:solidFill>
                  <a:srgbClr val="669900"/>
                </a:solidFill>
                <a:latin typeface="Candara" panose="020E0502030303020204" pitchFamily="34" charset="0"/>
              </a:rPr>
              <a:t>order processing</a:t>
            </a:r>
            <a:r>
              <a:rPr lang="en-US" sz="1800" dirty="0">
                <a:latin typeface="Candara" panose="020E0502030303020204" pitchFamily="34" charset="0"/>
              </a:rPr>
              <a:t>, </a:t>
            </a:r>
            <a:r>
              <a:rPr lang="en-US" sz="1800" dirty="0">
                <a:solidFill>
                  <a:srgbClr val="669900"/>
                </a:solidFill>
                <a:latin typeface="Candara" panose="020E0502030303020204" pitchFamily="34" charset="0"/>
              </a:rPr>
              <a:t>complaints</a:t>
            </a:r>
            <a:r>
              <a:rPr lang="en-US" sz="1800" dirty="0">
                <a:latin typeface="Candara" panose="020E0502030303020204" pitchFamily="34" charset="0"/>
              </a:rPr>
              <a:t>, </a:t>
            </a:r>
            <a:r>
              <a:rPr lang="en-US" sz="1800" dirty="0">
                <a:solidFill>
                  <a:srgbClr val="669900"/>
                </a:solidFill>
                <a:latin typeface="Candara" panose="020E0502030303020204" pitchFamily="34" charset="0"/>
              </a:rPr>
              <a:t>trouble ticket</a:t>
            </a:r>
            <a:r>
              <a:rPr lang="en-US" sz="1800" dirty="0">
                <a:latin typeface="Candara" panose="020E0502030303020204" pitchFamily="34" charset="0"/>
              </a:rPr>
              <a:t> </a:t>
            </a:r>
            <a:r>
              <a:rPr lang="en-US" sz="1800" dirty="0">
                <a:solidFill>
                  <a:srgbClr val="669900"/>
                </a:solidFill>
                <a:latin typeface="Candara" panose="020E0502030303020204" pitchFamily="34" charset="0"/>
              </a:rPr>
              <a:t>handling</a:t>
            </a:r>
            <a:r>
              <a:rPr lang="en-US" sz="1800" dirty="0">
                <a:latin typeface="Candara" panose="020E0502030303020204" pitchFamily="34" charset="0"/>
              </a:rPr>
              <a:t>, etc.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solidFill>
                  <a:srgbClr val="CC6600"/>
                </a:solidFill>
                <a:latin typeface="Candara" panose="020E0502030303020204" pitchFamily="34" charset="0"/>
              </a:rPr>
              <a:t>top layer </a:t>
            </a:r>
            <a:r>
              <a:rPr lang="en-US" sz="1800" dirty="0" smtClean="0">
                <a:solidFill>
                  <a:srgbClr val="CC6600"/>
                </a:solidFill>
                <a:latin typeface="Candara" panose="020E0502030303020204" pitchFamily="34" charset="0"/>
              </a:rPr>
              <a:t>is the </a:t>
            </a:r>
            <a:r>
              <a:rPr lang="en-US" sz="1800" b="1" dirty="0" smtClean="0">
                <a:solidFill>
                  <a:srgbClr val="CC6600"/>
                </a:solidFill>
                <a:latin typeface="Candara" panose="020E0502030303020204" pitchFamily="34" charset="0"/>
              </a:rPr>
              <a:t>business </a:t>
            </a:r>
            <a:r>
              <a:rPr lang="en-US" sz="1800" b="1" dirty="0">
                <a:solidFill>
                  <a:srgbClr val="CC6600"/>
                </a:solidFill>
                <a:latin typeface="Candara" panose="020E0502030303020204" pitchFamily="34" charset="0"/>
              </a:rPr>
              <a:t>management layer</a:t>
            </a:r>
            <a:r>
              <a:rPr lang="en-US" sz="1800" dirty="0">
                <a:latin typeface="Candara" panose="020E0502030303020204" pitchFamily="34" charset="0"/>
              </a:rPr>
              <a:t>. This is concerned with managing a communications business, such </a:t>
            </a:r>
            <a:r>
              <a:rPr lang="en-US" sz="1800" dirty="0" smtClean="0">
                <a:latin typeface="Candara" panose="020E0502030303020204" pitchFamily="34" charset="0"/>
              </a:rPr>
              <a:t>as </a:t>
            </a:r>
            <a:r>
              <a:rPr lang="en-US" sz="1800" dirty="0" smtClean="0">
                <a:solidFill>
                  <a:srgbClr val="669900"/>
                </a:solidFill>
                <a:latin typeface="Candara" panose="020E0502030303020204" pitchFamily="34" charset="0"/>
              </a:rPr>
              <a:t>fiscal</a:t>
            </a:r>
            <a:r>
              <a:rPr lang="en-US" sz="1800" dirty="0" smtClean="0">
                <a:latin typeface="Candara" panose="020E0502030303020204" pitchFamily="34" charset="0"/>
              </a:rPr>
              <a:t> </a:t>
            </a:r>
            <a:r>
              <a:rPr lang="en-US" sz="1800" dirty="0">
                <a:solidFill>
                  <a:srgbClr val="669900"/>
                </a:solidFill>
                <a:latin typeface="Candara" panose="020E0502030303020204" pitchFamily="34" charset="0"/>
              </a:rPr>
              <a:t>considerations</a:t>
            </a:r>
            <a:r>
              <a:rPr lang="en-US" sz="1800" dirty="0">
                <a:latin typeface="Candara" panose="020E0502030303020204" pitchFamily="34" charset="0"/>
              </a:rPr>
              <a:t>, </a:t>
            </a:r>
            <a:r>
              <a:rPr lang="en-US" sz="1800" dirty="0">
                <a:solidFill>
                  <a:srgbClr val="669900"/>
                </a:solidFill>
                <a:latin typeface="Candara" panose="020E0502030303020204" pitchFamily="34" charset="0"/>
              </a:rPr>
              <a:t>personnel needs</a:t>
            </a:r>
            <a:r>
              <a:rPr lang="en-US" sz="1800" dirty="0">
                <a:latin typeface="Candara" panose="020E0502030303020204" pitchFamily="34" charset="0"/>
              </a:rPr>
              <a:t>, </a:t>
            </a:r>
            <a:r>
              <a:rPr lang="en-US" sz="1800" dirty="0">
                <a:solidFill>
                  <a:srgbClr val="669900"/>
                </a:solidFill>
                <a:latin typeface="Candara" panose="020E0502030303020204" pitchFamily="34" charset="0"/>
              </a:rPr>
              <a:t>project management</a:t>
            </a:r>
            <a:r>
              <a:rPr lang="en-US" sz="1800" dirty="0">
                <a:latin typeface="Candara" panose="020E0502030303020204" pitchFamily="34" charset="0"/>
              </a:rPr>
              <a:t>, and </a:t>
            </a:r>
            <a:r>
              <a:rPr lang="en-US" sz="1800" dirty="0">
                <a:solidFill>
                  <a:srgbClr val="669900"/>
                </a:solidFill>
                <a:latin typeface="Candara" panose="020E0502030303020204" pitchFamily="34" charset="0"/>
              </a:rPr>
              <a:t>customer needs</a:t>
            </a:r>
            <a:r>
              <a:rPr lang="en-US" sz="1800" dirty="0">
                <a:latin typeface="Candara" panose="020E0502030303020204" pitchFamily="34" charset="0"/>
              </a:rPr>
              <a:t> and </a:t>
            </a:r>
            <a:r>
              <a:rPr lang="en-US" sz="1800" dirty="0" smtClean="0">
                <a:solidFill>
                  <a:srgbClr val="669900"/>
                </a:solidFill>
                <a:latin typeface="Candara" panose="020E0502030303020204" pitchFamily="34" charset="0"/>
              </a:rPr>
              <a:t>satisfaction</a:t>
            </a:r>
            <a:r>
              <a:rPr lang="en-US" sz="1800" dirty="0" smtClean="0">
                <a:latin typeface="Candara" panose="020E0502030303020204" pitchFamily="34" charset="0"/>
              </a:rPr>
              <a:t>. </a:t>
            </a:r>
          </a:p>
          <a:p>
            <a:endParaRPr lang="en-US" sz="1800" dirty="0">
              <a:latin typeface="Candara" panose="020E0502030303020204" pitchFamily="34" charset="0"/>
            </a:endParaRPr>
          </a:p>
          <a:p>
            <a:pPr marL="285750" indent="-285750">
              <a:buFont typeface="Arial" panose="020B0604020202020204" pitchFamily="34" charset="0"/>
              <a:buChar char="•"/>
            </a:pPr>
            <a:r>
              <a:rPr lang="en-US" sz="1800" dirty="0" smtClean="0">
                <a:latin typeface="Candara" panose="020E0502030303020204" pitchFamily="34" charset="0"/>
              </a:rPr>
              <a:t>We </a:t>
            </a:r>
            <a:r>
              <a:rPr lang="en-US" sz="1800" dirty="0">
                <a:latin typeface="Candara" panose="020E0502030303020204" pitchFamily="34" charset="0"/>
              </a:rPr>
              <a:t>notice that the TMN reference point between the various service layers is </a:t>
            </a:r>
            <a:r>
              <a:rPr lang="en-US" sz="1800" b="1" dirty="0">
                <a:solidFill>
                  <a:srgbClr val="669900"/>
                </a:solidFill>
                <a:latin typeface="Candara" panose="020E0502030303020204" pitchFamily="34" charset="0"/>
              </a:rPr>
              <a:t>q3</a:t>
            </a:r>
            <a:r>
              <a:rPr lang="en-US" sz="1800" dirty="0">
                <a:latin typeface="Candara" panose="020E0502030303020204" pitchFamily="34" charset="0"/>
              </a:rPr>
              <a:t>, which is the </a:t>
            </a:r>
            <a:r>
              <a:rPr lang="en-US" sz="1800" dirty="0" smtClean="0">
                <a:latin typeface="Candara" panose="020E0502030303020204" pitchFamily="34" charset="0"/>
              </a:rPr>
              <a:t>standard </a:t>
            </a:r>
            <a:r>
              <a:rPr lang="en-US" sz="1800" dirty="0">
                <a:latin typeface="Candara" panose="020E0502030303020204" pitchFamily="34" charset="0"/>
              </a:rPr>
              <a:t>interface between operations system, network element, and MFs shown in Figure </a:t>
            </a:r>
            <a:r>
              <a:rPr lang="en-US" sz="1800" dirty="0" smtClean="0">
                <a:latin typeface="Candara" panose="020E0502030303020204" pitchFamily="34" charset="0"/>
              </a:rPr>
              <a:t>10.7.</a:t>
            </a:r>
          </a:p>
          <a:p>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TMN management services are classified into OSI system management functional areas, </a:t>
            </a:r>
            <a:r>
              <a:rPr lang="en-US" sz="1800" dirty="0" smtClean="0">
                <a:latin typeface="Candara" panose="020E0502030303020204" pitchFamily="34" charset="0"/>
              </a:rPr>
              <a:t>which are </a:t>
            </a:r>
            <a:r>
              <a:rPr lang="en-US" sz="1800" dirty="0">
                <a:latin typeface="Candara" panose="020E0502030303020204" pitchFamily="34" charset="0"/>
              </a:rPr>
              <a:t>the five OSI application functions described in Section 3.9. They </a:t>
            </a:r>
            <a:r>
              <a:rPr lang="en-US" sz="1800" dirty="0" smtClean="0">
                <a:latin typeface="Candara" panose="020E0502030303020204" pitchFamily="34" charset="0"/>
              </a:rPr>
              <a:t>are </a:t>
            </a:r>
            <a:r>
              <a:rPr lang="en-US" sz="1800" dirty="0">
                <a:latin typeface="Candara" panose="020E0502030303020204" pitchFamily="34" charset="0"/>
              </a:rPr>
              <a:t>configuration </a:t>
            </a:r>
            <a:r>
              <a:rPr lang="en-US" sz="1800" dirty="0" smtClean="0">
                <a:latin typeface="Candara" panose="020E0502030303020204" pitchFamily="34" charset="0"/>
              </a:rPr>
              <a:t>management, fault </a:t>
            </a:r>
            <a:r>
              <a:rPr lang="en-US" sz="1800" dirty="0">
                <a:latin typeface="Candara" panose="020E0502030303020204" pitchFamily="34" charset="0"/>
              </a:rPr>
              <a:t>management, performance management, security management, and accounting management. </a:t>
            </a:r>
            <a:r>
              <a:rPr lang="en-US" sz="1800" dirty="0" smtClean="0">
                <a:latin typeface="Candara" panose="020E0502030303020204" pitchFamily="34" charset="0"/>
              </a:rPr>
              <a:t>This is </a:t>
            </a:r>
            <a:r>
              <a:rPr lang="en-US" sz="1800" dirty="0">
                <a:latin typeface="Candara" panose="020E0502030303020204" pitchFamily="34" charset="0"/>
              </a:rPr>
              <a:t>presented in Figure 10. 1 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Shape 254"/>
          <p:cNvSpPr txBox="1"/>
          <p:nvPr/>
        </p:nvSpPr>
        <p:spPr>
          <a:xfrm>
            <a:off x="128587" y="304800"/>
            <a:ext cx="5738811"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TMN </a:t>
            </a:r>
            <a:r>
              <a:rPr lang="en-US" sz="3200" b="1" dirty="0">
                <a:solidFill>
                  <a:srgbClr val="0070C0"/>
                </a:solidFill>
                <a:latin typeface="Candara" panose="020E0502030303020204" pitchFamily="34" charset="0"/>
              </a:rPr>
              <a:t>Services &amp; Functions</a:t>
            </a:r>
          </a:p>
        </p:txBody>
      </p:sp>
      <p:cxnSp>
        <p:nvCxnSpPr>
          <p:cNvPr id="262" name="Shape 262"/>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63" name="Shape 263"/>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2" name="Picture 1"/>
          <p:cNvPicPr>
            <a:picLocks noChangeAspect="1"/>
          </p:cNvPicPr>
          <p:nvPr/>
        </p:nvPicPr>
        <p:blipFill>
          <a:blip r:embed="rId3"/>
          <a:stretch>
            <a:fillRect/>
          </a:stretch>
        </p:blipFill>
        <p:spPr>
          <a:xfrm>
            <a:off x="213765" y="841096"/>
            <a:ext cx="5704326" cy="8232041"/>
          </a:xfrm>
          <a:prstGeom prst="rect">
            <a:avLst/>
          </a:prstGeom>
        </p:spPr>
      </p:pic>
      <p:sp>
        <p:nvSpPr>
          <p:cNvPr id="3" name="TextBox 2"/>
          <p:cNvSpPr txBox="1"/>
          <p:nvPr/>
        </p:nvSpPr>
        <p:spPr>
          <a:xfrm>
            <a:off x="5918091" y="276224"/>
            <a:ext cx="6148403" cy="8371523"/>
          </a:xfrm>
          <a:prstGeom prst="rect">
            <a:avLst/>
          </a:prstGeom>
          <a:noFill/>
        </p:spPr>
        <p:txBody>
          <a:bodyPr wrap="square" rtlCol="0">
            <a:spAutoFit/>
          </a:bodyPr>
          <a:lstStyle/>
          <a:p>
            <a:pPr>
              <a:spcAft>
                <a:spcPts val="1200"/>
              </a:spcAft>
            </a:pPr>
            <a:r>
              <a:rPr lang="en-US" dirty="0">
                <a:latin typeface="Candara" panose="020E0502030303020204" pitchFamily="34" charset="0"/>
              </a:rPr>
              <a:t>10.7 </a:t>
            </a:r>
            <a:r>
              <a:rPr lang="en-US" b="1" dirty="0">
                <a:solidFill>
                  <a:srgbClr val="0070C0"/>
                </a:solidFill>
                <a:latin typeface="Candara" panose="020E0502030303020204" pitchFamily="34" charset="0"/>
              </a:rPr>
              <a:t>TMN INTEGRATED </a:t>
            </a:r>
            <a:r>
              <a:rPr lang="en-US" b="1" dirty="0" smtClean="0">
                <a:solidFill>
                  <a:srgbClr val="0070C0"/>
                </a:solidFill>
                <a:latin typeface="Candara" panose="020E0502030303020204" pitchFamily="34" charset="0"/>
              </a:rPr>
              <a:t>VIEW</a:t>
            </a:r>
          </a:p>
          <a:p>
            <a:pPr>
              <a:spcAft>
                <a:spcPts val="1200"/>
              </a:spcAft>
            </a:pPr>
            <a:endParaRPr lang="en-US" dirty="0">
              <a:latin typeface="Candara" panose="020E0502030303020204" pitchFamily="34" charset="0"/>
            </a:endParaRPr>
          </a:p>
          <a:p>
            <a:pPr>
              <a:spcAft>
                <a:spcPts val="1200"/>
              </a:spcAft>
            </a:pPr>
            <a:r>
              <a:rPr lang="en-US" dirty="0">
                <a:latin typeface="Candara" panose="020E0502030303020204" pitchFamily="34" charset="0"/>
              </a:rPr>
              <a:t>let us look at </a:t>
            </a:r>
            <a:r>
              <a:rPr lang="en-US" dirty="0" smtClean="0">
                <a:latin typeface="Candara" panose="020E0502030303020204" pitchFamily="34" charset="0"/>
              </a:rPr>
              <a:t>the overall </a:t>
            </a:r>
            <a:r>
              <a:rPr lang="en-US" dirty="0">
                <a:latin typeface="Candara" panose="020E0502030303020204" pitchFamily="34" charset="0"/>
              </a:rPr>
              <a:t>picture of how all these fit together</a:t>
            </a:r>
            <a:r>
              <a:rPr lang="en-US" dirty="0" smtClean="0">
                <a:latin typeface="Candara" panose="020E0502030303020204" pitchFamily="34" charset="0"/>
              </a:rPr>
              <a:t>.</a:t>
            </a:r>
            <a:endParaRPr lang="en-US" dirty="0">
              <a:latin typeface="Candara" panose="020E0502030303020204" pitchFamily="34" charset="0"/>
            </a:endParaRPr>
          </a:p>
          <a:p>
            <a:pPr>
              <a:spcAft>
                <a:spcPts val="1200"/>
              </a:spcAft>
            </a:pPr>
            <a:r>
              <a:rPr lang="en-US" dirty="0">
                <a:latin typeface="Candara" panose="020E0502030303020204" pitchFamily="34" charset="0"/>
              </a:rPr>
              <a:t>The </a:t>
            </a:r>
            <a:r>
              <a:rPr lang="en-US" b="1" u="sng" dirty="0">
                <a:latin typeface="Candara" panose="020E0502030303020204" pitchFamily="34" charset="0"/>
              </a:rPr>
              <a:t>four</a:t>
            </a:r>
            <a:r>
              <a:rPr lang="en-US" dirty="0">
                <a:latin typeface="Candara" panose="020E0502030303020204" pitchFamily="34" charset="0"/>
              </a:rPr>
              <a:t> </a:t>
            </a:r>
            <a:r>
              <a:rPr lang="en-US" b="1" dirty="0">
                <a:solidFill>
                  <a:srgbClr val="0070C0"/>
                </a:solidFill>
                <a:latin typeface="Candara" panose="020E0502030303020204" pitchFamily="34" charset="0"/>
              </a:rPr>
              <a:t>TMN management </a:t>
            </a:r>
            <a:r>
              <a:rPr lang="en-US" b="1" dirty="0" smtClean="0">
                <a:solidFill>
                  <a:srgbClr val="002060"/>
                </a:solidFill>
                <a:latin typeface="Candara" panose="020E0502030303020204" pitchFamily="34" charset="0"/>
              </a:rPr>
              <a:t>services</a:t>
            </a:r>
            <a:r>
              <a:rPr lang="en-US" dirty="0" smtClean="0">
                <a:latin typeface="Candara" panose="020E0502030303020204" pitchFamily="34" charset="0"/>
              </a:rPr>
              <a:t>, </a:t>
            </a:r>
            <a:r>
              <a:rPr lang="en-US" b="1" dirty="0" smtClean="0">
                <a:solidFill>
                  <a:srgbClr val="002060"/>
                </a:solidFill>
                <a:latin typeface="Candara" panose="020E0502030303020204" pitchFamily="34" charset="0"/>
              </a:rPr>
              <a:t>business</a:t>
            </a:r>
            <a:r>
              <a:rPr lang="en-US" dirty="0">
                <a:latin typeface="Candara" panose="020E0502030303020204" pitchFamily="34" charset="0"/>
              </a:rPr>
              <a:t>, </a:t>
            </a:r>
            <a:r>
              <a:rPr lang="en-US" b="1" dirty="0">
                <a:solidFill>
                  <a:srgbClr val="002060"/>
                </a:solidFill>
                <a:latin typeface="Candara" panose="020E0502030303020204" pitchFamily="34" charset="0"/>
              </a:rPr>
              <a:t>service</a:t>
            </a:r>
            <a:r>
              <a:rPr lang="en-US" dirty="0">
                <a:latin typeface="Candara" panose="020E0502030303020204" pitchFamily="34" charset="0"/>
              </a:rPr>
              <a:t>, </a:t>
            </a:r>
            <a:r>
              <a:rPr lang="en-US" b="1" dirty="0">
                <a:solidFill>
                  <a:srgbClr val="002060"/>
                </a:solidFill>
                <a:latin typeface="Candara" panose="020E0502030303020204" pitchFamily="34" charset="0"/>
              </a:rPr>
              <a:t>network</a:t>
            </a:r>
            <a:r>
              <a:rPr lang="en-US" dirty="0">
                <a:latin typeface="Candara" panose="020E0502030303020204" pitchFamily="34" charset="0"/>
              </a:rPr>
              <a:t>, and </a:t>
            </a:r>
            <a:r>
              <a:rPr lang="en-US" b="1" dirty="0" smtClean="0">
                <a:solidFill>
                  <a:srgbClr val="002060"/>
                </a:solidFill>
                <a:latin typeface="Candara" panose="020E0502030303020204" pitchFamily="34" charset="0"/>
              </a:rPr>
              <a:t>element</a:t>
            </a:r>
            <a:r>
              <a:rPr lang="en-US" dirty="0" smtClean="0">
                <a:latin typeface="Candara" panose="020E0502030303020204" pitchFamily="34" charset="0"/>
              </a:rPr>
              <a:t> — are </a:t>
            </a:r>
            <a:r>
              <a:rPr lang="en-US" dirty="0">
                <a:latin typeface="Candara" panose="020E0502030303020204" pitchFamily="34" charset="0"/>
              </a:rPr>
              <a:t>at the </a:t>
            </a:r>
            <a:r>
              <a:rPr lang="en-US" b="1" dirty="0">
                <a:latin typeface="Candara" panose="020E0502030303020204" pitchFamily="34" charset="0"/>
              </a:rPr>
              <a:t>top</a:t>
            </a:r>
            <a:r>
              <a:rPr lang="en-US" dirty="0">
                <a:latin typeface="Candara" panose="020E0502030303020204" pitchFamily="34" charset="0"/>
              </a:rPr>
              <a:t> of </a:t>
            </a:r>
            <a:r>
              <a:rPr lang="en-US" dirty="0" smtClean="0">
                <a:latin typeface="Candara" panose="020E0502030303020204" pitchFamily="34" charset="0"/>
              </a:rPr>
              <a:t>the hierarchy</a:t>
            </a:r>
            <a:r>
              <a:rPr lang="en-US" dirty="0">
                <a:latin typeface="Candara" panose="020E0502030303020204" pitchFamily="34" charset="0"/>
              </a:rPr>
              <a:t>. They invoke the system management </a:t>
            </a:r>
            <a:r>
              <a:rPr lang="en-US" dirty="0" smtClean="0">
                <a:latin typeface="Candara" panose="020E0502030303020204" pitchFamily="34" charset="0"/>
              </a:rPr>
              <a:t>functions. </a:t>
            </a:r>
          </a:p>
          <a:p>
            <a:pPr>
              <a:spcAft>
                <a:spcPts val="1200"/>
              </a:spcAft>
            </a:pPr>
            <a:r>
              <a:rPr lang="en-US" dirty="0" smtClean="0">
                <a:latin typeface="Candara" panose="020E0502030303020204" pitchFamily="34" charset="0"/>
              </a:rPr>
              <a:t>The </a:t>
            </a:r>
            <a:r>
              <a:rPr lang="en-US" b="1" u="sng" dirty="0">
                <a:latin typeface="Candara" panose="020E0502030303020204" pitchFamily="34" charset="0"/>
              </a:rPr>
              <a:t>five</a:t>
            </a:r>
            <a:r>
              <a:rPr lang="en-US" b="1" dirty="0">
                <a:latin typeface="Candara" panose="020E0502030303020204" pitchFamily="34" charset="0"/>
              </a:rPr>
              <a:t> components</a:t>
            </a:r>
            <a:r>
              <a:rPr lang="en-US" dirty="0">
                <a:latin typeface="Candara" panose="020E0502030303020204" pitchFamily="34" charset="0"/>
              </a:rPr>
              <a:t> in the </a:t>
            </a:r>
            <a:r>
              <a:rPr lang="en-US" b="1" dirty="0">
                <a:latin typeface="Candara" panose="020E0502030303020204" pitchFamily="34" charset="0"/>
              </a:rPr>
              <a:t>system functional </a:t>
            </a:r>
            <a:r>
              <a:rPr lang="en-US" dirty="0">
                <a:latin typeface="Candara" panose="020E0502030303020204" pitchFamily="34" charset="0"/>
              </a:rPr>
              <a:t>areas are the </a:t>
            </a:r>
            <a:r>
              <a:rPr lang="en-US" b="1" dirty="0">
                <a:solidFill>
                  <a:srgbClr val="0070C0"/>
                </a:solidFill>
                <a:latin typeface="Candara" panose="020E0502030303020204" pitchFamily="34" charset="0"/>
              </a:rPr>
              <a:t>management application </a:t>
            </a:r>
            <a:r>
              <a:rPr lang="en-US" b="1" dirty="0" smtClean="0">
                <a:solidFill>
                  <a:srgbClr val="0070C0"/>
                </a:solidFill>
                <a:latin typeface="Candara" panose="020E0502030303020204" pitchFamily="34" charset="0"/>
              </a:rPr>
              <a:t>functions</a:t>
            </a:r>
            <a:r>
              <a:rPr lang="en-US" dirty="0" smtClean="0">
                <a:latin typeface="Candara" panose="020E0502030303020204" pitchFamily="34" charset="0"/>
              </a:rPr>
              <a:t>: </a:t>
            </a:r>
            <a:r>
              <a:rPr lang="en-US" b="1" dirty="0" smtClean="0">
                <a:solidFill>
                  <a:srgbClr val="CC6600"/>
                </a:solidFill>
                <a:latin typeface="Candara" panose="020E0502030303020204" pitchFamily="34" charset="0"/>
              </a:rPr>
              <a:t>configuration</a:t>
            </a:r>
            <a:r>
              <a:rPr lang="en-US" b="1" dirty="0">
                <a:solidFill>
                  <a:srgbClr val="CC6600"/>
                </a:solidFill>
                <a:latin typeface="Candara" panose="020E0502030303020204" pitchFamily="34" charset="0"/>
              </a:rPr>
              <a:t>, fault, performance, security, and accounting.</a:t>
            </a:r>
          </a:p>
          <a:p>
            <a:pPr>
              <a:spcAft>
                <a:spcPts val="1200"/>
              </a:spcAft>
            </a:pPr>
            <a:r>
              <a:rPr lang="en-US" dirty="0">
                <a:latin typeface="Candara" panose="020E0502030303020204" pitchFamily="34" charset="0"/>
              </a:rPr>
              <a:t>The management applications in the system functional areas perform either </a:t>
            </a:r>
            <a:r>
              <a:rPr lang="en-US" b="1" dirty="0">
                <a:latin typeface="Candara" panose="020E0502030303020204" pitchFamily="34" charset="0"/>
              </a:rPr>
              <a:t>system </a:t>
            </a:r>
            <a:r>
              <a:rPr lang="en-US" b="1" dirty="0" smtClean="0">
                <a:latin typeface="Candara" panose="020E0502030303020204" pitchFamily="34" charset="0"/>
              </a:rPr>
              <a:t>management functions </a:t>
            </a:r>
            <a:r>
              <a:rPr lang="en-US" dirty="0">
                <a:latin typeface="Candara" panose="020E0502030303020204" pitchFamily="34" charset="0"/>
              </a:rPr>
              <a:t>or </a:t>
            </a:r>
            <a:r>
              <a:rPr lang="en-US" b="1" dirty="0">
                <a:latin typeface="Candara" panose="020E0502030303020204" pitchFamily="34" charset="0"/>
              </a:rPr>
              <a:t>TMN functions</a:t>
            </a:r>
            <a:r>
              <a:rPr lang="en-US" dirty="0">
                <a:latin typeface="Candara" panose="020E0502030303020204" pitchFamily="34" charset="0"/>
              </a:rPr>
              <a:t>. </a:t>
            </a:r>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The </a:t>
            </a:r>
            <a:r>
              <a:rPr lang="en-US" dirty="0">
                <a:solidFill>
                  <a:srgbClr val="0070C0"/>
                </a:solidFill>
                <a:latin typeface="Candara" panose="020E0502030303020204" pitchFamily="34" charset="0"/>
              </a:rPr>
              <a:t>TMN function blocks</a:t>
            </a:r>
            <a:r>
              <a:rPr lang="en-US" dirty="0">
                <a:latin typeface="Candara" panose="020E0502030303020204" pitchFamily="34" charset="0"/>
              </a:rPr>
              <a:t>, </a:t>
            </a:r>
            <a:r>
              <a:rPr lang="en-US" b="1" dirty="0">
                <a:solidFill>
                  <a:srgbClr val="CC6600"/>
                </a:solidFill>
                <a:latin typeface="Candara" panose="020E0502030303020204" pitchFamily="34" charset="0"/>
              </a:rPr>
              <a:t>OSF</a:t>
            </a:r>
            <a:r>
              <a:rPr lang="en-US" dirty="0">
                <a:latin typeface="Candara" panose="020E0502030303020204" pitchFamily="34" charset="0"/>
              </a:rPr>
              <a:t>, </a:t>
            </a:r>
            <a:r>
              <a:rPr lang="en-US" b="1" dirty="0">
                <a:solidFill>
                  <a:srgbClr val="CC6600"/>
                </a:solidFill>
                <a:latin typeface="Candara" panose="020E0502030303020204" pitchFamily="34" charset="0"/>
              </a:rPr>
              <a:t>WSF</a:t>
            </a:r>
            <a:r>
              <a:rPr lang="en-US" dirty="0">
                <a:latin typeface="Candara" panose="020E0502030303020204" pitchFamily="34" charset="0"/>
              </a:rPr>
              <a:t>, </a:t>
            </a:r>
            <a:r>
              <a:rPr lang="en-US" b="1" dirty="0">
                <a:solidFill>
                  <a:srgbClr val="CC6600"/>
                </a:solidFill>
                <a:latin typeface="Candara" panose="020E0502030303020204" pitchFamily="34" charset="0"/>
              </a:rPr>
              <a:t>NEF</a:t>
            </a:r>
            <a:r>
              <a:rPr lang="en-US" dirty="0">
                <a:latin typeface="Candara" panose="020E0502030303020204" pitchFamily="34" charset="0"/>
              </a:rPr>
              <a:t>, </a:t>
            </a:r>
            <a:r>
              <a:rPr lang="en-US" b="1" dirty="0">
                <a:solidFill>
                  <a:srgbClr val="CC6600"/>
                </a:solidFill>
                <a:latin typeface="Candara" panose="020E0502030303020204" pitchFamily="34" charset="0"/>
              </a:rPr>
              <a:t>MF</a:t>
            </a:r>
            <a:r>
              <a:rPr lang="en-US" dirty="0">
                <a:latin typeface="Candara" panose="020E0502030303020204" pitchFamily="34" charset="0"/>
              </a:rPr>
              <a:t>, and </a:t>
            </a:r>
            <a:r>
              <a:rPr lang="en-US" b="1" dirty="0">
                <a:solidFill>
                  <a:srgbClr val="CC6600"/>
                </a:solidFill>
                <a:latin typeface="Candara" panose="020E0502030303020204" pitchFamily="34" charset="0"/>
              </a:rPr>
              <a:t>QAF</a:t>
            </a:r>
            <a:r>
              <a:rPr lang="en-US" dirty="0">
                <a:latin typeface="Candara" panose="020E0502030303020204" pitchFamily="34" charset="0"/>
              </a:rPr>
              <a:t>, constitute </a:t>
            </a:r>
            <a:r>
              <a:rPr lang="en-US" dirty="0" smtClean="0">
                <a:latin typeface="Candara" panose="020E0502030303020204" pitchFamily="34" charset="0"/>
              </a:rPr>
              <a:t>the TMN </a:t>
            </a:r>
            <a:r>
              <a:rPr lang="en-US" dirty="0">
                <a:latin typeface="Candara" panose="020E0502030303020204" pitchFamily="34" charset="0"/>
              </a:rPr>
              <a:t>function blocks. The TMN function blocks are made up of TMN functional components such </a:t>
            </a:r>
            <a:r>
              <a:rPr lang="en-US" dirty="0" smtClean="0">
                <a:latin typeface="Candara" panose="020E0502030303020204" pitchFamily="34" charset="0"/>
              </a:rPr>
              <a:t>as network </a:t>
            </a:r>
            <a:r>
              <a:rPr lang="en-US" dirty="0">
                <a:latin typeface="Candara" panose="020E0502030303020204" pitchFamily="34" charset="0"/>
              </a:rPr>
              <a:t>management function, MIB, etc. </a:t>
            </a:r>
            <a:r>
              <a:rPr lang="en-US" dirty="0">
                <a:solidFill>
                  <a:srgbClr val="0070C0"/>
                </a:solidFill>
                <a:latin typeface="Candara" panose="020E0502030303020204" pitchFamily="34" charset="0"/>
              </a:rPr>
              <a:t>DCF</a:t>
            </a:r>
            <a:r>
              <a:rPr lang="en-US" dirty="0">
                <a:latin typeface="Candara" panose="020E0502030303020204" pitchFamily="34" charset="0"/>
              </a:rPr>
              <a:t>, although not part of TMN function blocks, is </a:t>
            </a:r>
            <a:r>
              <a:rPr lang="en-US" dirty="0" smtClean="0">
                <a:latin typeface="Candara" panose="020E0502030303020204" pitchFamily="34" charset="0"/>
              </a:rPr>
              <a:t>included for </a:t>
            </a:r>
            <a:r>
              <a:rPr lang="en-US" dirty="0">
                <a:latin typeface="Candara" panose="020E0502030303020204" pitchFamily="34" charset="0"/>
              </a:rPr>
              <a:t>completeness.</a:t>
            </a:r>
          </a:p>
          <a:p>
            <a:pPr>
              <a:spcAft>
                <a:spcPts val="1200"/>
              </a:spcAft>
            </a:pPr>
            <a:r>
              <a:rPr lang="en-US" dirty="0">
                <a:latin typeface="Candara" panose="020E0502030303020204" pitchFamily="34" charset="0"/>
              </a:rPr>
              <a:t>System management functions include functions such as object management, alarm </a:t>
            </a:r>
            <a:r>
              <a:rPr lang="en-US" dirty="0" smtClean="0">
                <a:latin typeface="Candara" panose="020E0502030303020204" pitchFamily="34" charset="0"/>
              </a:rPr>
              <a:t>management, etc</a:t>
            </a:r>
            <a:r>
              <a:rPr lang="en-US" dirty="0">
                <a:latin typeface="Candara" panose="020E0502030303020204" pitchFamily="34" charset="0"/>
              </a:rPr>
              <a:t>. System management functions are discussed in Appendix A, Section A.6. In Figure 1 0. 13, we </a:t>
            </a:r>
            <a:r>
              <a:rPr lang="en-US" dirty="0" smtClean="0">
                <a:latin typeface="Candara" panose="020E0502030303020204" pitchFamily="34" charset="0"/>
              </a:rPr>
              <a:t>could have </a:t>
            </a:r>
            <a:r>
              <a:rPr lang="en-US" dirty="0">
                <a:latin typeface="Candara" panose="020E0502030303020204" pitchFamily="34" charset="0"/>
              </a:rPr>
              <a:t>embedded the system management functions </a:t>
            </a:r>
            <a:r>
              <a:rPr lang="en-US" dirty="0" smtClean="0">
                <a:latin typeface="Candara" panose="020E0502030303020204" pitchFamily="34" charset="0"/>
              </a:rPr>
              <a:t>in TMN </a:t>
            </a:r>
            <a:r>
              <a:rPr lang="en-US" dirty="0">
                <a:latin typeface="Candara" panose="020E0502030303020204" pitchFamily="34" charset="0"/>
              </a:rPr>
              <a:t>function blocks and TMN functional </a:t>
            </a:r>
            <a:r>
              <a:rPr lang="en-US" dirty="0" smtClean="0">
                <a:latin typeface="Candara" panose="020E0502030303020204" pitchFamily="34" charset="0"/>
              </a:rPr>
              <a:t>components</a:t>
            </a:r>
            <a:r>
              <a:rPr lang="en-US" dirty="0">
                <a:latin typeface="Candara" panose="020E0502030303020204" pitchFamily="34" charset="0"/>
              </a:rPr>
              <a:t>, but have shown them separately in order to visualize them in a non-OSI environment. TMN </a:t>
            </a:r>
            <a:r>
              <a:rPr lang="en-US" dirty="0" smtClean="0">
                <a:latin typeface="Candara" panose="020E0502030303020204" pitchFamily="34" charset="0"/>
              </a:rPr>
              <a:t>has been </a:t>
            </a:r>
            <a:r>
              <a:rPr lang="en-US" dirty="0">
                <a:latin typeface="Candara" panose="020E0502030303020204" pitchFamily="34" charset="0"/>
              </a:rPr>
              <a:t>exclusively associated with the OSI environment and it is only recently that it is being </a:t>
            </a:r>
            <a:r>
              <a:rPr lang="en-US" dirty="0" smtClean="0">
                <a:latin typeface="Candara" panose="020E0502030303020204" pitchFamily="34" charset="0"/>
              </a:rPr>
              <a:t>considered in </a:t>
            </a:r>
            <a:r>
              <a:rPr lang="en-US" dirty="0">
                <a:latin typeface="Candara" panose="020E0502030303020204" pitchFamily="34" charset="0"/>
              </a:rPr>
              <a:t>the popular SNMP environment.</a:t>
            </a:r>
          </a:p>
          <a:p>
            <a:pPr>
              <a:spcAft>
                <a:spcPts val="1200"/>
              </a:spcAft>
            </a:pPr>
            <a:r>
              <a:rPr lang="en-US" dirty="0">
                <a:latin typeface="Candara" panose="020E0502030303020204" pitchFamily="34" charset="0"/>
              </a:rPr>
              <a:t>System management functions and TMN functions invoke the primitive services. Figure 1 0. 13 </a:t>
            </a:r>
            <a:r>
              <a:rPr lang="en-US" dirty="0" smtClean="0">
                <a:latin typeface="Candara" panose="020E0502030303020204" pitchFamily="34" charset="0"/>
              </a:rPr>
              <a:t>shows the </a:t>
            </a:r>
            <a:r>
              <a:rPr lang="en-US" dirty="0">
                <a:latin typeface="Candara" panose="020E0502030303020204" pitchFamily="34" charset="0"/>
              </a:rPr>
              <a:t>OSI primitive services of M-GET, M-SET, etc. Equivalent SNMP services will be </a:t>
            </a:r>
            <a:r>
              <a:rPr lang="en-US" dirty="0" smtClean="0">
                <a:latin typeface="Candara" panose="020E0502030303020204" pitchFamily="34" charset="0"/>
              </a:rPr>
              <a:t>GET-REQUEST, SET-REQUEST</a:t>
            </a:r>
            <a:r>
              <a:rPr lang="en-US" dirty="0">
                <a:latin typeface="Candara" panose="020E0502030303020204" pitchFamily="34" charset="0"/>
              </a:rPr>
              <a:t>, etc.</a:t>
            </a:r>
          </a:p>
          <a:p>
            <a:pPr>
              <a:spcAft>
                <a:spcPts val="1200"/>
              </a:spcAft>
            </a:pPr>
            <a:r>
              <a:rPr lang="en-US" dirty="0">
                <a:latin typeface="Candara" panose="020E0502030303020204" pitchFamily="34" charset="0"/>
              </a:rPr>
              <a:t>The TMN environment is a distributed environment. The applications communicate remotely </a:t>
            </a:r>
            <a:r>
              <a:rPr lang="en-US" dirty="0" smtClean="0">
                <a:latin typeface="Candara" panose="020E0502030303020204" pitchFamily="34" charset="0"/>
              </a:rPr>
              <a:t>with the </a:t>
            </a:r>
            <a:r>
              <a:rPr lang="en-US" dirty="0">
                <a:latin typeface="Candara" panose="020E0502030303020204" pitchFamily="34" charset="0"/>
              </a:rPr>
              <a:t>communication transport service using RPC. In the OSI model, RPC is accomplished with </a:t>
            </a:r>
            <a:r>
              <a:rPr lang="en-US" dirty="0" smtClean="0">
                <a:latin typeface="Candara" panose="020E0502030303020204" pitchFamily="34" charset="0"/>
              </a:rPr>
              <a:t>ROSE and </a:t>
            </a:r>
            <a:r>
              <a:rPr lang="en-US" dirty="0">
                <a:latin typeface="Candara" panose="020E0502030303020204" pitchFamily="34" charset="0"/>
              </a:rPr>
              <a:t>ACSE. The former does the remote operation, and the latter establishes and releases the </a:t>
            </a:r>
            <a:r>
              <a:rPr lang="en-US" dirty="0" smtClean="0">
                <a:latin typeface="Candara" panose="020E0502030303020204" pitchFamily="34" charset="0"/>
              </a:rPr>
              <a:t>application association</a:t>
            </a:r>
            <a:r>
              <a:rPr lang="en-US" dirty="0">
                <a:latin typeface="Candara" panose="020E0502030303020204" pitchFamily="34" charset="0"/>
              </a:rPr>
              <a:t>. In the SNMP management model, the remote operation is accomplished using RPC </a:t>
            </a:r>
            <a:r>
              <a:rPr lang="en-US" dirty="0" smtClean="0">
                <a:latin typeface="Candara" panose="020E0502030303020204" pitchFamily="34" charset="0"/>
              </a:rPr>
              <a:t>and TCP/IP</a:t>
            </a:r>
            <a:r>
              <a:rPr lang="en-US" dirty="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Shape 268"/>
          <p:cNvSpPr txBox="1"/>
          <p:nvPr/>
        </p:nvSpPr>
        <p:spPr>
          <a:xfrm>
            <a:off x="403412" y="3048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Example</a:t>
            </a:r>
            <a:r>
              <a:rPr lang="en-US" sz="3200" b="1" dirty="0">
                <a:solidFill>
                  <a:schemeClr val="dk1"/>
                </a:solidFill>
                <a:latin typeface="Candara" panose="020E0502030303020204" pitchFamily="34" charset="0"/>
              </a:rPr>
              <a:t> (NMF)</a:t>
            </a:r>
          </a:p>
        </p:txBody>
      </p:sp>
      <p:sp>
        <p:nvSpPr>
          <p:cNvPr id="269" name="Shape 269"/>
          <p:cNvSpPr txBox="1"/>
          <p:nvPr/>
        </p:nvSpPr>
        <p:spPr>
          <a:xfrm>
            <a:off x="311337"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cxnSp>
        <p:nvCxnSpPr>
          <p:cNvPr id="274" name="Shape 274"/>
          <p:cNvCxnSpPr/>
          <p:nvPr/>
        </p:nvCxnSpPr>
        <p:spPr>
          <a:xfrm>
            <a:off x="403412"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75" name="Shape 275"/>
          <p:cNvSpPr txBox="1"/>
          <p:nvPr/>
        </p:nvSpPr>
        <p:spPr>
          <a:xfrm>
            <a:off x="174813"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2" name="TextBox 1"/>
          <p:cNvSpPr txBox="1"/>
          <p:nvPr/>
        </p:nvSpPr>
        <p:spPr>
          <a:xfrm>
            <a:off x="6042212" y="600213"/>
            <a:ext cx="5797055" cy="7909858"/>
          </a:xfrm>
          <a:prstGeom prst="rect">
            <a:avLst/>
          </a:prstGeom>
          <a:noFill/>
        </p:spPr>
        <p:txBody>
          <a:bodyPr wrap="square" rtlCol="0">
            <a:spAutoFit/>
          </a:bodyPr>
          <a:lstStyle/>
          <a:p>
            <a:pPr>
              <a:spcAft>
                <a:spcPts val="1200"/>
              </a:spcAft>
            </a:pPr>
            <a:r>
              <a:rPr lang="en-US" sz="2800" b="1" dirty="0">
                <a:solidFill>
                  <a:srgbClr val="0070C0"/>
                </a:solidFill>
                <a:latin typeface="Candara" panose="020E0502030303020204" pitchFamily="34" charset="0"/>
              </a:rPr>
              <a:t>10.8.1 OMNIPoint</a:t>
            </a:r>
          </a:p>
          <a:p>
            <a:pPr>
              <a:spcAft>
                <a:spcPts val="1200"/>
              </a:spcAft>
            </a:pPr>
            <a:r>
              <a:rPr lang="en-US" sz="2000" dirty="0" smtClean="0">
                <a:latin typeface="Candara" panose="020E0502030303020204" pitchFamily="34" charset="0"/>
              </a:rPr>
              <a:t>An </a:t>
            </a:r>
            <a:r>
              <a:rPr lang="en-US" sz="2000" dirty="0">
                <a:latin typeface="Candara" panose="020E0502030303020204" pitchFamily="34" charset="0"/>
              </a:rPr>
              <a:t>example of the realization of </a:t>
            </a:r>
            <a:r>
              <a:rPr lang="en-US" sz="2000" b="1" dirty="0">
                <a:latin typeface="Candara" panose="020E0502030303020204" pitchFamily="34" charset="0"/>
              </a:rPr>
              <a:t>TMN architecture </a:t>
            </a:r>
            <a:r>
              <a:rPr lang="en-US" sz="2000" dirty="0">
                <a:latin typeface="Candara" panose="020E0502030303020204" pitchFamily="34" charset="0"/>
              </a:rPr>
              <a:t>is presented in Figure 10.14 [NMF].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The </a:t>
            </a:r>
            <a:r>
              <a:rPr lang="en-US" sz="2000" dirty="0">
                <a:latin typeface="Candara" panose="020E0502030303020204" pitchFamily="34" charset="0"/>
              </a:rPr>
              <a:t>left side </a:t>
            </a:r>
            <a:r>
              <a:rPr lang="en-US" sz="2000" dirty="0" smtClean="0">
                <a:latin typeface="Candara" panose="020E0502030303020204" pitchFamily="34" charset="0"/>
              </a:rPr>
              <a:t>shows </a:t>
            </a:r>
            <a:r>
              <a:rPr lang="en-US" sz="2000" dirty="0">
                <a:solidFill>
                  <a:srgbClr val="0070C0"/>
                </a:solidFill>
                <a:latin typeface="Candara" panose="020E0502030303020204" pitchFamily="34" charset="0"/>
              </a:rPr>
              <a:t>the TMN </a:t>
            </a:r>
            <a:r>
              <a:rPr lang="en-US" sz="2000" b="1" dirty="0">
                <a:solidFill>
                  <a:srgbClr val="0070C0"/>
                </a:solidFill>
                <a:latin typeface="Candara" panose="020E0502030303020204" pitchFamily="34" charset="0"/>
              </a:rPr>
              <a:t>logical layered architecture</a:t>
            </a:r>
            <a:r>
              <a:rPr lang="en-US" sz="2000" dirty="0">
                <a:solidFill>
                  <a:srgbClr val="0070C0"/>
                </a:solidFill>
                <a:latin typeface="Candara" panose="020E0502030303020204" pitchFamily="34" charset="0"/>
              </a:rPr>
              <a:t> </a:t>
            </a:r>
            <a:r>
              <a:rPr lang="en-US" sz="2000" dirty="0">
                <a:latin typeface="Candara" panose="020E0502030303020204" pitchFamily="34" charset="0"/>
              </a:rPr>
              <a:t>and the right side </a:t>
            </a:r>
            <a:r>
              <a:rPr lang="en-US" sz="2000" dirty="0">
                <a:solidFill>
                  <a:srgbClr val="0070C0"/>
                </a:solidFill>
                <a:latin typeface="Candara" panose="020E0502030303020204" pitchFamily="34" charset="0"/>
              </a:rPr>
              <a:t>a</a:t>
            </a:r>
            <a:r>
              <a:rPr lang="en-US" sz="2000" dirty="0">
                <a:latin typeface="Candara" panose="020E0502030303020204" pitchFamily="34" charset="0"/>
              </a:rPr>
              <a:t> </a:t>
            </a:r>
            <a:r>
              <a:rPr lang="en-US" sz="2000" b="1" dirty="0">
                <a:solidFill>
                  <a:srgbClr val="0070C0"/>
                </a:solidFill>
                <a:latin typeface="Candara" panose="020E0502030303020204" pitchFamily="34" charset="0"/>
              </a:rPr>
              <a:t>physical realization of it</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Each layer </a:t>
            </a:r>
            <a:r>
              <a:rPr lang="en-US" sz="2000" dirty="0">
                <a:latin typeface="Candara" panose="020E0502030303020204" pitchFamily="34" charset="0"/>
              </a:rPr>
              <a:t>consists of several management systems providing the various services. </a:t>
            </a: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The </a:t>
            </a:r>
            <a:r>
              <a:rPr lang="en-US" sz="2000" dirty="0">
                <a:latin typeface="Candara" panose="020E0502030303020204" pitchFamily="34" charset="0"/>
              </a:rPr>
              <a:t>layered </a:t>
            </a:r>
            <a:r>
              <a:rPr lang="en-US" sz="2000" dirty="0" smtClean="0">
                <a:latin typeface="Candara" panose="020E0502030303020204" pitchFamily="34" charset="0"/>
              </a:rPr>
              <a:t>architecture shows </a:t>
            </a:r>
            <a:r>
              <a:rPr lang="en-US" sz="2000" dirty="0">
                <a:latin typeface="Candara" panose="020E0502030303020204" pitchFamily="34" charset="0"/>
              </a:rPr>
              <a:t>the TMN </a:t>
            </a:r>
            <a:r>
              <a:rPr lang="en-US" sz="2000" dirty="0">
                <a:solidFill>
                  <a:srgbClr val="669900"/>
                </a:solidFill>
                <a:latin typeface="Candara" panose="020E0502030303020204" pitchFamily="34" charset="0"/>
              </a:rPr>
              <a:t>q3</a:t>
            </a:r>
            <a:r>
              <a:rPr lang="en-US" sz="2000" dirty="0">
                <a:latin typeface="Candara" panose="020E0502030303020204" pitchFamily="34" charset="0"/>
              </a:rPr>
              <a:t> </a:t>
            </a:r>
            <a:r>
              <a:rPr lang="en-US" sz="2000" dirty="0">
                <a:solidFill>
                  <a:srgbClr val="669900"/>
                </a:solidFill>
                <a:latin typeface="Candara" panose="020E0502030303020204" pitchFamily="34" charset="0"/>
              </a:rPr>
              <a:t>reference points </a:t>
            </a:r>
            <a:r>
              <a:rPr lang="en-US" sz="2000" dirty="0">
                <a:latin typeface="Candara" panose="020E0502030303020204" pitchFamily="34" charset="0"/>
              </a:rPr>
              <a:t>and the physical realization the corresponding </a:t>
            </a:r>
            <a:r>
              <a:rPr lang="en-US" sz="2000" dirty="0">
                <a:solidFill>
                  <a:srgbClr val="669900"/>
                </a:solidFill>
                <a:latin typeface="Candara" panose="020E0502030303020204" pitchFamily="34" charset="0"/>
              </a:rPr>
              <a:t>Q3 </a:t>
            </a:r>
            <a:r>
              <a:rPr lang="en-US" sz="2000" dirty="0" smtClean="0">
                <a:solidFill>
                  <a:srgbClr val="669900"/>
                </a:solidFill>
                <a:latin typeface="Candara" panose="020E0502030303020204" pitchFamily="34" charset="0"/>
              </a:rPr>
              <a:t>interfaces</a:t>
            </a:r>
            <a:r>
              <a:rPr lang="en-US" sz="2000" dirty="0" smtClean="0">
                <a:latin typeface="Candara" panose="020E0502030303020204" pitchFamily="34" charset="0"/>
              </a:rPr>
              <a:t>. </a:t>
            </a:r>
          </a:p>
          <a:p>
            <a:pPr>
              <a:spcAft>
                <a:spcPts val="1200"/>
              </a:spcAft>
            </a:pPr>
            <a:r>
              <a:rPr lang="en-US" sz="2000" dirty="0" smtClean="0">
                <a:latin typeface="Candara" panose="020E0502030303020204" pitchFamily="34" charset="0"/>
              </a:rPr>
              <a:t>The </a:t>
            </a:r>
            <a:r>
              <a:rPr lang="en-US" sz="2000" dirty="0">
                <a:latin typeface="Candara" panose="020E0502030303020204" pitchFamily="34" charset="0"/>
              </a:rPr>
              <a:t>Network Management Forum, later referred to as NMF, is an industry-sponsored forum. </a:t>
            </a:r>
            <a:r>
              <a:rPr lang="en-US" sz="2000" dirty="0" smtClean="0">
                <a:latin typeface="Candara" panose="020E0502030303020204" pitchFamily="34" charset="0"/>
              </a:rPr>
              <a:t>NMF has </a:t>
            </a:r>
            <a:r>
              <a:rPr lang="en-US" sz="2000" dirty="0">
                <a:latin typeface="Candara" panose="020E0502030303020204" pitchFamily="34" charset="0"/>
              </a:rPr>
              <a:t>developed a program called </a:t>
            </a:r>
            <a:r>
              <a:rPr lang="en-US" sz="2000" dirty="0">
                <a:solidFill>
                  <a:srgbClr val="0070C0"/>
                </a:solidFill>
                <a:latin typeface="Candara" panose="020E0502030303020204" pitchFamily="34" charset="0"/>
              </a:rPr>
              <a:t>OMNIPoint</a:t>
            </a:r>
            <a:r>
              <a:rPr lang="en-US" sz="2000" dirty="0">
                <a:latin typeface="Candara" panose="020E0502030303020204" pitchFamily="34" charset="0"/>
              </a:rPr>
              <a:t>, which stands for </a:t>
            </a:r>
            <a:r>
              <a:rPr lang="en-US" sz="2000" b="1" dirty="0">
                <a:solidFill>
                  <a:srgbClr val="0070C0"/>
                </a:solidFill>
                <a:latin typeface="Candara" panose="020E0502030303020204" pitchFamily="34" charset="0"/>
              </a:rPr>
              <a:t>Open Management Interoperability </a:t>
            </a:r>
            <a:r>
              <a:rPr lang="en-US" sz="2000" b="1" dirty="0" smtClean="0">
                <a:solidFill>
                  <a:srgbClr val="0070C0"/>
                </a:solidFill>
                <a:latin typeface="Candara" panose="020E0502030303020204" pitchFamily="34" charset="0"/>
              </a:rPr>
              <a:t>Point</a:t>
            </a:r>
            <a:r>
              <a:rPr lang="en-US" sz="2000" dirty="0" smtClean="0">
                <a:latin typeface="Candara" panose="020E0502030303020204" pitchFamily="34" charset="0"/>
              </a:rPr>
              <a:t>. </a:t>
            </a:r>
          </a:p>
          <a:p>
            <a:pPr>
              <a:spcAft>
                <a:spcPts val="1200"/>
              </a:spcAft>
            </a:pPr>
            <a:r>
              <a:rPr lang="en-US" sz="2000" dirty="0" smtClean="0">
                <a:latin typeface="Candara" panose="020E0502030303020204" pitchFamily="34" charset="0"/>
              </a:rPr>
              <a:t>The </a:t>
            </a:r>
            <a:r>
              <a:rPr lang="en-US" sz="2000" b="1" dirty="0">
                <a:solidFill>
                  <a:srgbClr val="0070C0"/>
                </a:solidFill>
                <a:latin typeface="Candara" panose="020E0502030303020204" pitchFamily="34" charset="0"/>
              </a:rPr>
              <a:t>objective</a:t>
            </a:r>
            <a:r>
              <a:rPr lang="en-US" sz="2000" dirty="0">
                <a:solidFill>
                  <a:srgbClr val="0070C0"/>
                </a:solidFill>
                <a:latin typeface="Candara" panose="020E0502030303020204" pitchFamily="34" charset="0"/>
              </a:rPr>
              <a:t> </a:t>
            </a:r>
            <a:r>
              <a:rPr lang="en-US" sz="2000" dirty="0">
                <a:latin typeface="Candara" panose="020E0502030303020204" pitchFamily="34" charset="0"/>
              </a:rPr>
              <a:t>is to help companies implement management standards across a wide range of </a:t>
            </a:r>
            <a:r>
              <a:rPr lang="en-US" sz="2000" dirty="0" smtClean="0">
                <a:latin typeface="Candara" panose="020E0502030303020204" pitchFamily="34" charset="0"/>
              </a:rPr>
              <a:t>suppliers</a:t>
            </a:r>
            <a:r>
              <a:rPr lang="en-US" sz="2000" dirty="0">
                <a:latin typeface="Candara" panose="020E0502030303020204" pitchFamily="34" charset="0"/>
              </a:rPr>
              <a:t>' equipment. It has developed documents [NMF] that specify mapping between the Internet and </a:t>
            </a:r>
            <a:r>
              <a:rPr lang="en-US" sz="2000" dirty="0" smtClean="0">
                <a:latin typeface="Candara" panose="020E0502030303020204" pitchFamily="34" charset="0"/>
              </a:rPr>
              <a:t>OSI standards </a:t>
            </a:r>
            <a:r>
              <a:rPr lang="en-US" sz="2000" dirty="0">
                <a:latin typeface="Candara" panose="020E0502030303020204" pitchFamily="34" charset="0"/>
              </a:rPr>
              <a:t>that help TMN implementation in a hybrid management environment.</a:t>
            </a:r>
          </a:p>
        </p:txBody>
      </p:sp>
      <p:pic>
        <p:nvPicPr>
          <p:cNvPr id="3" name="Picture 2"/>
          <p:cNvPicPr>
            <a:picLocks noChangeAspect="1"/>
          </p:cNvPicPr>
          <p:nvPr/>
        </p:nvPicPr>
        <p:blipFill>
          <a:blip r:embed="rId3"/>
          <a:stretch>
            <a:fillRect/>
          </a:stretch>
        </p:blipFill>
        <p:spPr>
          <a:xfrm>
            <a:off x="311337" y="1114122"/>
            <a:ext cx="5772192" cy="60579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cxnSp>
        <p:nvCxnSpPr>
          <p:cNvPr id="280" name="Shape 280"/>
          <p:cNvCxnSpPr/>
          <p:nvPr/>
        </p:nvCxnSpPr>
        <p:spPr>
          <a:xfrm>
            <a:off x="304799" y="5638800"/>
            <a:ext cx="5638800" cy="0"/>
          </a:xfrm>
          <a:prstGeom prst="straightConnector1">
            <a:avLst/>
          </a:prstGeom>
          <a:noFill/>
          <a:ln w="12700" cap="rnd" cmpd="sng">
            <a:solidFill>
              <a:schemeClr val="dk1"/>
            </a:solidFill>
            <a:prstDash val="solid"/>
            <a:miter/>
            <a:headEnd type="none" w="med" len="med"/>
            <a:tailEnd type="none" w="med" len="med"/>
          </a:ln>
        </p:spPr>
      </p:cxnSp>
      <p:sp>
        <p:nvSpPr>
          <p:cNvPr id="281" name="Shape 281"/>
          <p:cNvSpPr txBox="1"/>
          <p:nvPr/>
        </p:nvSpPr>
        <p:spPr>
          <a:xfrm>
            <a:off x="-304801" y="5638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82" name="Shape 282"/>
          <p:cNvSpPr txBox="1"/>
          <p:nvPr/>
        </p:nvSpPr>
        <p:spPr>
          <a:xfrm>
            <a:off x="136524"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285" name="Shape 285"/>
          <p:cNvSpPr txBox="1">
            <a:spLocks noGrp="1"/>
          </p:cNvSpPr>
          <p:nvPr>
            <p:ph type="title"/>
          </p:nvPr>
        </p:nvSpPr>
        <p:spPr>
          <a:xfrm>
            <a:off x="228600" y="304801"/>
            <a:ext cx="5829299"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2060"/>
                </a:solidFill>
              </a:rPr>
              <a:t>eTOM</a:t>
            </a:r>
          </a:p>
        </p:txBody>
      </p:sp>
      <p:cxnSp>
        <p:nvCxnSpPr>
          <p:cNvPr id="287" name="Shape 287"/>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88" name="Shape 288"/>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289" name="Shape 289"/>
          <p:cNvPicPr preferRelativeResize="0"/>
          <p:nvPr/>
        </p:nvPicPr>
        <p:blipFill rotWithShape="1">
          <a:blip r:embed="rId3">
            <a:alphaModFix/>
          </a:blip>
          <a:srcRect/>
          <a:stretch/>
        </p:blipFill>
        <p:spPr>
          <a:xfrm>
            <a:off x="390524" y="838200"/>
            <a:ext cx="5427662" cy="4800600"/>
          </a:xfrm>
          <a:prstGeom prst="rect">
            <a:avLst/>
          </a:prstGeom>
          <a:noFill/>
          <a:ln>
            <a:noFill/>
          </a:ln>
        </p:spPr>
      </p:pic>
      <p:sp>
        <p:nvSpPr>
          <p:cNvPr id="290" name="Shape 290"/>
          <p:cNvSpPr txBox="1"/>
          <p:nvPr/>
        </p:nvSpPr>
        <p:spPr>
          <a:xfrm>
            <a:off x="228600" y="6096001"/>
            <a:ext cx="7247965" cy="2370137"/>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1800" dirty="0" smtClean="0">
                <a:solidFill>
                  <a:schemeClr val="dk1"/>
                </a:solidFill>
                <a:latin typeface="Candara" panose="020E0502030303020204" pitchFamily="34" charset="0"/>
              </a:rPr>
              <a:t>TM </a:t>
            </a:r>
            <a:r>
              <a:rPr lang="en-US" sz="1800" dirty="0">
                <a:solidFill>
                  <a:schemeClr val="dk1"/>
                </a:solidFill>
                <a:latin typeface="Candara" panose="020E0502030303020204" pitchFamily="34" charset="0"/>
              </a:rPr>
              <a:t>Forum top-down implementation approach of TMN </a:t>
            </a:r>
            <a:r>
              <a:rPr lang="en-US" sz="1800" dirty="0" smtClean="0">
                <a:solidFill>
                  <a:schemeClr val="dk1"/>
                </a:solidFill>
                <a:latin typeface="Candara" panose="020E0502030303020204" pitchFamily="34" charset="0"/>
              </a:rPr>
              <a:t>(</a:t>
            </a:r>
            <a:r>
              <a:rPr lang="en-US" sz="1800" dirty="0">
                <a:solidFill>
                  <a:schemeClr val="dk1"/>
                </a:solidFill>
                <a:latin typeface="Candara" panose="020E0502030303020204" pitchFamily="34" charset="0"/>
              </a:rPr>
              <a:t>ITU-T)</a:t>
            </a:r>
          </a:p>
          <a:p>
            <a:pPr marL="285750" indent="-285750">
              <a:buClr>
                <a:schemeClr val="dk1"/>
              </a:buClr>
              <a:buSzPct val="100000"/>
              <a:buFont typeface="Arial" panose="020B0604020202020204" pitchFamily="34" charset="0"/>
              <a:buChar char="•"/>
            </a:pPr>
            <a:r>
              <a:rPr lang="en-US" sz="1800" b="1" dirty="0" smtClean="0">
                <a:solidFill>
                  <a:srgbClr val="002060"/>
                </a:solidFill>
                <a:latin typeface="Candara" panose="020E0502030303020204" pitchFamily="34" charset="0"/>
              </a:rPr>
              <a:t>eTOM</a:t>
            </a:r>
            <a:r>
              <a:rPr lang="en-US" sz="1800" dirty="0" smtClean="0">
                <a:solidFill>
                  <a:schemeClr val="dk1"/>
                </a:solidFill>
                <a:latin typeface="Candara" panose="020E0502030303020204" pitchFamily="34" charset="0"/>
              </a:rPr>
              <a:t>  </a:t>
            </a:r>
            <a:r>
              <a:rPr lang="en-US" sz="1800" dirty="0">
                <a:solidFill>
                  <a:schemeClr val="dk1"/>
                </a:solidFill>
                <a:latin typeface="Candara" panose="020E0502030303020204" pitchFamily="34" charset="0"/>
              </a:rPr>
              <a:t>(</a:t>
            </a:r>
            <a:r>
              <a:rPr lang="en-US" sz="1800" dirty="0">
                <a:solidFill>
                  <a:srgbClr val="002060"/>
                </a:solidFill>
                <a:latin typeface="Candara" panose="020E0502030303020204" pitchFamily="34" charset="0"/>
              </a:rPr>
              <a:t>enhanced Telecom Operations</a:t>
            </a:r>
            <a:r>
              <a:rPr lang="en-US" sz="1800" dirty="0">
                <a:solidFill>
                  <a:schemeClr val="dk1"/>
                </a:solidFill>
                <a:latin typeface="Candara" panose="020E0502030303020204" pitchFamily="34" charset="0"/>
              </a:rPr>
              <a:t>)</a:t>
            </a:r>
          </a:p>
          <a:p>
            <a:pPr marL="742950" lvl="1" indent="-285750">
              <a:buClr>
                <a:schemeClr val="dk1"/>
              </a:buClr>
              <a:buSzPct val="100000"/>
              <a:buFont typeface="Arial" panose="020B0604020202020204" pitchFamily="34" charset="0"/>
              <a:buChar char="•"/>
            </a:pPr>
            <a:r>
              <a:rPr lang="en-US" sz="1800" b="1" dirty="0" smtClean="0">
                <a:solidFill>
                  <a:srgbClr val="0070C0"/>
                </a:solidFill>
                <a:latin typeface="Candara" panose="020E0502030303020204" pitchFamily="34" charset="0"/>
              </a:rPr>
              <a:t>Framework</a:t>
            </a:r>
            <a:r>
              <a:rPr lang="en-US" sz="1800" dirty="0" smtClean="0">
                <a:solidFill>
                  <a:srgbClr val="0070C0"/>
                </a:solidFill>
                <a:latin typeface="Candara" panose="020E0502030303020204" pitchFamily="34" charset="0"/>
              </a:rPr>
              <a:t> </a:t>
            </a:r>
            <a:r>
              <a:rPr lang="en-US" sz="1800" dirty="0">
                <a:solidFill>
                  <a:schemeClr val="dk1"/>
                </a:solidFill>
                <a:latin typeface="Candara" panose="020E0502030303020204" pitchFamily="34" charset="0"/>
              </a:rPr>
              <a:t>to automate delivery of “</a:t>
            </a:r>
            <a:r>
              <a:rPr lang="en-US" sz="1800" dirty="0" smtClean="0">
                <a:solidFill>
                  <a:schemeClr val="dk1"/>
                </a:solidFill>
                <a:latin typeface="Candara" panose="020E0502030303020204" pitchFamily="34" charset="0"/>
              </a:rPr>
              <a:t>information, </a:t>
            </a:r>
            <a:r>
              <a:rPr lang="en-US" sz="1800" dirty="0">
                <a:solidFill>
                  <a:schemeClr val="dk1"/>
                </a:solidFill>
                <a:latin typeface="Candara" panose="020E0502030303020204" pitchFamily="34" charset="0"/>
              </a:rPr>
              <a:t>communication, and entertainment services”</a:t>
            </a:r>
          </a:p>
          <a:p>
            <a:pPr marL="742950" lvl="1" indent="-285750">
              <a:buClr>
                <a:schemeClr val="dk1"/>
              </a:buClr>
              <a:buSzPct val="100000"/>
              <a:buFont typeface="Arial" panose="020B0604020202020204" pitchFamily="34" charset="0"/>
              <a:buChar char="•"/>
            </a:pPr>
            <a:r>
              <a:rPr lang="en-US" sz="1800" dirty="0" smtClean="0">
                <a:solidFill>
                  <a:srgbClr val="0070C0"/>
                </a:solidFill>
                <a:latin typeface="Candara" panose="020E0502030303020204" pitchFamily="34" charset="0"/>
              </a:rPr>
              <a:t>Addresses </a:t>
            </a:r>
            <a:r>
              <a:rPr lang="en-US" sz="1800" dirty="0">
                <a:solidFill>
                  <a:srgbClr val="0070C0"/>
                </a:solidFill>
                <a:latin typeface="Candara" panose="020E0502030303020204" pitchFamily="34" charset="0"/>
              </a:rPr>
              <a:t>business processes </a:t>
            </a:r>
            <a:r>
              <a:rPr lang="en-US" sz="1800" dirty="0">
                <a:solidFill>
                  <a:schemeClr val="dk1"/>
                </a:solidFill>
                <a:latin typeface="Candara" panose="020E0502030303020204" pitchFamily="34" charset="0"/>
              </a:rPr>
              <a:t>end-to-end</a:t>
            </a:r>
          </a:p>
          <a:p>
            <a:pPr marL="742950" lvl="1" indent="-285750">
              <a:buClr>
                <a:schemeClr val="dk1"/>
              </a:buClr>
              <a:buSzPct val="100000"/>
              <a:buFont typeface="Arial" panose="020B0604020202020204" pitchFamily="34" charset="0"/>
              <a:buChar char="•"/>
            </a:pPr>
            <a:r>
              <a:rPr lang="en-US" sz="1800" dirty="0" smtClean="0">
                <a:solidFill>
                  <a:srgbClr val="0070C0"/>
                </a:solidFill>
                <a:latin typeface="Candara" panose="020E0502030303020204" pitchFamily="34" charset="0"/>
              </a:rPr>
              <a:t>Multiple </a:t>
            </a:r>
            <a:r>
              <a:rPr lang="en-US" sz="1800" dirty="0">
                <a:solidFill>
                  <a:srgbClr val="0070C0"/>
                </a:solidFill>
                <a:latin typeface="Candara" panose="020E0502030303020204" pitchFamily="34" charset="0"/>
              </a:rPr>
              <a:t>levels </a:t>
            </a:r>
            <a:r>
              <a:rPr lang="en-US" sz="1800" dirty="0">
                <a:solidFill>
                  <a:schemeClr val="dk1"/>
                </a:solidFill>
                <a:latin typeface="Candara" panose="020E0502030303020204" pitchFamily="34" charset="0"/>
              </a:rPr>
              <a:t>(0, 1, 2,and 3) based on details</a:t>
            </a:r>
          </a:p>
          <a:p>
            <a:endParaRPr sz="1800" dirty="0">
              <a:solidFill>
                <a:schemeClr val="dk1"/>
              </a:solidFill>
              <a:latin typeface="Candara" panose="020E0502030303020204" pitchFamily="34" charset="0"/>
            </a:endParaRPr>
          </a:p>
        </p:txBody>
      </p:sp>
      <p:sp>
        <p:nvSpPr>
          <p:cNvPr id="2" name="TextBox 1"/>
          <p:cNvSpPr txBox="1"/>
          <p:nvPr/>
        </p:nvSpPr>
        <p:spPr>
          <a:xfrm>
            <a:off x="6884894" y="271742"/>
            <a:ext cx="5216805" cy="7725192"/>
          </a:xfrm>
          <a:prstGeom prst="rect">
            <a:avLst/>
          </a:prstGeom>
          <a:noFill/>
        </p:spPr>
        <p:txBody>
          <a:bodyPr wrap="square" rtlCol="0">
            <a:spAutoFit/>
          </a:bodyPr>
          <a:lstStyle/>
          <a:p>
            <a:pPr>
              <a:spcAft>
                <a:spcPts val="600"/>
              </a:spcAft>
            </a:pPr>
            <a:r>
              <a:rPr lang="en-US" sz="1800" b="1" dirty="0">
                <a:solidFill>
                  <a:srgbClr val="002060"/>
                </a:solidFill>
                <a:latin typeface="Candara" panose="020E0502030303020204" pitchFamily="34" charset="0"/>
              </a:rPr>
              <a:t>The TeleManagement Forum </a:t>
            </a:r>
            <a:r>
              <a:rPr lang="en-US" sz="1800" dirty="0">
                <a:latin typeface="Candara" panose="020E0502030303020204" pitchFamily="34" charset="0"/>
              </a:rPr>
              <a:t>(</a:t>
            </a:r>
            <a:r>
              <a:rPr lang="en-US" sz="1800" b="1" dirty="0">
                <a:solidFill>
                  <a:srgbClr val="002060"/>
                </a:solidFill>
                <a:latin typeface="Candara" panose="020E0502030303020204" pitchFamily="34" charset="0"/>
              </a:rPr>
              <a:t>TM Forum</a:t>
            </a:r>
            <a:r>
              <a:rPr lang="en-US" sz="1800" dirty="0">
                <a:latin typeface="Candara" panose="020E0502030303020204" pitchFamily="34" charset="0"/>
              </a:rPr>
              <a:t>) is a body whose mission is to align technology with </a:t>
            </a:r>
            <a:r>
              <a:rPr lang="en-US" sz="1800" dirty="0" smtClean="0">
                <a:latin typeface="Candara" panose="020E0502030303020204" pitchFamily="34" charset="0"/>
              </a:rPr>
              <a:t>real business</a:t>
            </a:r>
            <a:r>
              <a:rPr lang="en-US" sz="1800" dirty="0">
                <a:latin typeface="Candara" panose="020E0502030303020204" pitchFamily="34" charset="0"/>
              </a:rPr>
              <a:t>, and thus is the next sequential step in the process of TMN implementation. An </a:t>
            </a:r>
            <a:r>
              <a:rPr lang="en-US" sz="1800" dirty="0">
                <a:solidFill>
                  <a:srgbClr val="CC6600"/>
                </a:solidFill>
                <a:latin typeface="Candara" panose="020E0502030303020204" pitchFamily="34" charset="0"/>
              </a:rPr>
              <a:t>important </a:t>
            </a:r>
            <a:r>
              <a:rPr lang="en-US" sz="1800" dirty="0" smtClean="0">
                <a:solidFill>
                  <a:srgbClr val="CC6600"/>
                </a:solidFill>
                <a:latin typeface="Candara" panose="020E0502030303020204" pitchFamily="34" charset="0"/>
              </a:rPr>
              <a:t>goal </a:t>
            </a:r>
            <a:r>
              <a:rPr lang="en-US" sz="1800" dirty="0" smtClean="0">
                <a:latin typeface="Candara" panose="020E0502030303020204" pitchFamily="34" charset="0"/>
              </a:rPr>
              <a:t>of </a:t>
            </a:r>
            <a:r>
              <a:rPr lang="en-US" sz="1800" dirty="0">
                <a:latin typeface="Candara" panose="020E0502030303020204" pitchFamily="34" charset="0"/>
              </a:rPr>
              <a:t>the TM Forum is to </a:t>
            </a:r>
            <a:r>
              <a:rPr lang="en-US" sz="1800" dirty="0">
                <a:solidFill>
                  <a:srgbClr val="0070C0"/>
                </a:solidFill>
                <a:latin typeface="Candara" panose="020E0502030303020204" pitchFamily="34" charset="0"/>
              </a:rPr>
              <a:t>automate end-to-end the operations </a:t>
            </a:r>
            <a:r>
              <a:rPr lang="en-US" sz="1800" dirty="0">
                <a:latin typeface="Candara" panose="020E0502030303020204" pitchFamily="34" charset="0"/>
              </a:rPr>
              <a:t>that enable delivery of "information, </a:t>
            </a:r>
            <a:r>
              <a:rPr lang="en-US" sz="1800" dirty="0" smtClean="0">
                <a:latin typeface="Candara" panose="020E0502030303020204" pitchFamily="34" charset="0"/>
              </a:rPr>
              <a:t>communication </a:t>
            </a:r>
            <a:r>
              <a:rPr lang="en-US" sz="1800" dirty="0">
                <a:latin typeface="Candara" panose="020E0502030303020204" pitchFamily="34" charset="0"/>
              </a:rPr>
              <a:t>and entertainment services," and </a:t>
            </a:r>
            <a:r>
              <a:rPr lang="en-US" sz="1800" dirty="0">
                <a:solidFill>
                  <a:srgbClr val="0070C0"/>
                </a:solidFill>
                <a:latin typeface="Candara" panose="020E0502030303020204" pitchFamily="34" charset="0"/>
              </a:rPr>
              <a:t>Enhanced Telecom Operations </a:t>
            </a:r>
            <a:r>
              <a:rPr lang="en-US" sz="1800" dirty="0">
                <a:latin typeface="Candara" panose="020E0502030303020204" pitchFamily="34" charset="0"/>
              </a:rPr>
              <a:t>(eTOM) is the </a:t>
            </a:r>
            <a:r>
              <a:rPr lang="en-US" sz="1800" dirty="0" smtClean="0">
                <a:latin typeface="Candara" panose="020E0502030303020204" pitchFamily="34" charset="0"/>
              </a:rPr>
              <a:t>framework to </a:t>
            </a:r>
            <a:r>
              <a:rPr lang="en-US" sz="1800" dirty="0">
                <a:latin typeface="Candara" panose="020E0502030303020204" pitchFamily="34" charset="0"/>
              </a:rPr>
              <a:t>accomplish this mission.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eTOM </a:t>
            </a:r>
            <a:r>
              <a:rPr lang="en-US" sz="1800" dirty="0">
                <a:latin typeface="Candara" panose="020E0502030303020204" pitchFamily="34" charset="0"/>
              </a:rPr>
              <a:t>is a framework specification and provides a business process </a:t>
            </a:r>
            <a:r>
              <a:rPr lang="en-US" sz="1800" dirty="0" smtClean="0">
                <a:latin typeface="Candara" panose="020E0502030303020204" pitchFamily="34" charset="0"/>
              </a:rPr>
              <a:t>model to </a:t>
            </a:r>
            <a:r>
              <a:rPr lang="en-US" sz="1800" dirty="0">
                <a:latin typeface="Candara" panose="020E0502030303020204" pitchFamily="34" charset="0"/>
              </a:rPr>
              <a:t>the telecommunications industry to define the processes end-to-end. Figure 10.15 depicts the </a:t>
            </a:r>
            <a:r>
              <a:rPr lang="en-US" sz="1800" dirty="0" smtClean="0">
                <a:latin typeface="Candara" panose="020E0502030303020204" pitchFamily="34" charset="0"/>
              </a:rPr>
              <a:t>business process </a:t>
            </a:r>
            <a:r>
              <a:rPr lang="en-US" sz="1800" dirty="0">
                <a:latin typeface="Candara" panose="020E0502030303020204" pitchFamily="34" charset="0"/>
              </a:rPr>
              <a:t>architecture defined by eTOM.</a:t>
            </a:r>
          </a:p>
          <a:p>
            <a:pPr>
              <a:spcAft>
                <a:spcPts val="600"/>
              </a:spcAft>
            </a:pPr>
            <a:r>
              <a:rPr lang="en-US" sz="1800" dirty="0">
                <a:latin typeface="Candara" panose="020E0502030303020204" pitchFamily="34" charset="0"/>
              </a:rPr>
              <a:t>The business processes are described in a layered hierarchical fashion, where process at each </a:t>
            </a:r>
            <a:r>
              <a:rPr lang="en-US" sz="1800" dirty="0" smtClean="0">
                <a:latin typeface="Candara" panose="020E0502030303020204" pitchFamily="34" charset="0"/>
              </a:rPr>
              <a:t>level can </a:t>
            </a:r>
            <a:r>
              <a:rPr lang="en-US" sz="1800" dirty="0">
                <a:latin typeface="Candara" panose="020E0502030303020204" pitchFamily="34" charset="0"/>
              </a:rPr>
              <a:t>be broken down into lower-level process elements. eTOM is structured in three broad areas or </a:t>
            </a:r>
            <a:r>
              <a:rPr lang="en-US" sz="1800" dirty="0" smtClean="0">
                <a:latin typeface="Candara" panose="020E0502030303020204" pitchFamily="34" charset="0"/>
              </a:rPr>
              <a:t>Level 0 </a:t>
            </a:r>
            <a:r>
              <a:rPr lang="en-US" sz="1800" dirty="0">
                <a:latin typeface="Candara" panose="020E0502030303020204" pitchFamily="34" charset="0"/>
              </a:rPr>
              <a:t>processes—Strategy, Infrastructure, and Product (SIP); Operations (OPS); and Enterprise </a:t>
            </a:r>
            <a:r>
              <a:rPr lang="en-US" sz="1800" dirty="0" smtClean="0">
                <a:latin typeface="Candara" panose="020E0502030303020204" pitchFamily="34" charset="0"/>
              </a:rPr>
              <a:t>Management </a:t>
            </a:r>
            <a:r>
              <a:rPr lang="en-US" sz="1800" dirty="0">
                <a:latin typeface="Candara" panose="020E0502030303020204" pitchFamily="34" charset="0"/>
              </a:rPr>
              <a:t>(EM). Of these areas, the OPS areas of service management and operations, and resource </a:t>
            </a:r>
            <a:r>
              <a:rPr lang="en-US" sz="1800" dirty="0" smtClean="0">
                <a:latin typeface="Candara" panose="020E0502030303020204" pitchFamily="34" charset="0"/>
              </a:rPr>
              <a:t>management </a:t>
            </a:r>
            <a:r>
              <a:rPr lang="en-US" sz="1800" dirty="0">
                <a:latin typeface="Candara" panose="020E0502030303020204" pitchFamily="34" charset="0"/>
              </a:rPr>
              <a:t>and operations come within the purview of network management and address a </a:t>
            </a:r>
            <a:r>
              <a:rPr lang="en-US" sz="1800" dirty="0" smtClean="0">
                <a:latin typeface="Candara" panose="020E0502030303020204" pitchFamily="34" charset="0"/>
              </a:rPr>
              <a:t>perspective similar </a:t>
            </a:r>
            <a:r>
              <a:rPr lang="en-US" sz="1800" dirty="0">
                <a:latin typeface="Candara" panose="020E0502030303020204" pitchFamily="34" charset="0"/>
              </a:rPr>
              <a:t>to the functional model covered in Section 3.9. Each Level 0 process in turn contains </a:t>
            </a:r>
            <a:r>
              <a:rPr lang="en-US" sz="1800" dirty="0" smtClean="0">
                <a:latin typeface="Candara" panose="020E0502030303020204" pitchFamily="34" charset="0"/>
              </a:rPr>
              <a:t>detailed components </a:t>
            </a:r>
            <a:r>
              <a:rPr lang="en-US" sz="1800" dirty="0">
                <a:latin typeface="Candara" panose="020E0502030303020204" pitchFamily="34" charset="0"/>
              </a:rPr>
              <a:t>at Level 1, 2,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72" name="Shape 72"/>
          <p:cNvSpPr txBox="1">
            <a:spLocks noGrp="1"/>
          </p:cNvSpPr>
          <p:nvPr>
            <p:ph type="title"/>
          </p:nvPr>
        </p:nvSpPr>
        <p:spPr>
          <a:xfrm>
            <a:off x="188260" y="174813"/>
            <a:ext cx="5829299" cy="5333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Objectives</a:t>
            </a:r>
          </a:p>
        </p:txBody>
      </p:sp>
      <p:sp>
        <p:nvSpPr>
          <p:cNvPr id="73" name="Shape 73"/>
          <p:cNvSpPr txBox="1">
            <a:spLocks noGrp="1"/>
          </p:cNvSpPr>
          <p:nvPr>
            <p:ph type="body" idx="1"/>
          </p:nvPr>
        </p:nvSpPr>
        <p:spPr>
          <a:xfrm>
            <a:off x="188260" y="708212"/>
            <a:ext cx="5829299" cy="7010400"/>
          </a:xfrm>
          <a:prstGeom prst="rect">
            <a:avLst/>
          </a:prstGeom>
          <a:noFill/>
          <a:ln>
            <a:noFill/>
          </a:ln>
        </p:spPr>
        <p:txBody>
          <a:bodyPr lIns="91425" tIns="45700" rIns="91425" bIns="45700" anchor="t" anchorCtr="0">
            <a:noAutofit/>
          </a:bodyPr>
          <a:lstStyle/>
          <a:p>
            <a:pPr indent="-342900">
              <a:spcBef>
                <a:spcPts val="0"/>
              </a:spcBef>
              <a:buSzPct val="100000"/>
              <a:buFont typeface="Arial"/>
              <a:buChar char="•"/>
            </a:pPr>
            <a:r>
              <a:rPr lang="en-US" sz="1600" b="1" dirty="0">
                <a:solidFill>
                  <a:srgbClr val="0070C0"/>
                </a:solidFill>
              </a:rPr>
              <a:t>Telecommunications Management Network, TMN </a:t>
            </a:r>
          </a:p>
          <a:p>
            <a:pPr indent="-342900">
              <a:spcBef>
                <a:spcPts val="320"/>
              </a:spcBef>
              <a:buSzPct val="100000"/>
              <a:buFont typeface="Arial"/>
              <a:buChar char="•"/>
            </a:pPr>
            <a:r>
              <a:rPr lang="en-US" sz="1600" dirty="0">
                <a:solidFill>
                  <a:schemeClr val="dk1"/>
                </a:solidFill>
              </a:rPr>
              <a:t>Concept of </a:t>
            </a:r>
            <a:r>
              <a:rPr lang="en-US" sz="1600" b="1" dirty="0">
                <a:solidFill>
                  <a:srgbClr val="0070C0"/>
                </a:solidFill>
              </a:rPr>
              <a:t>Operations Support System</a:t>
            </a:r>
            <a:r>
              <a:rPr lang="en-US" sz="1600" dirty="0">
                <a:solidFill>
                  <a:schemeClr val="dk1"/>
                </a:solidFill>
              </a:rPr>
              <a:t>, </a:t>
            </a:r>
            <a:r>
              <a:rPr lang="en-US" sz="1600" b="1" dirty="0">
                <a:solidFill>
                  <a:srgbClr val="0070C0"/>
                </a:solidFill>
              </a:rPr>
              <a:t>OSS</a:t>
            </a:r>
          </a:p>
          <a:p>
            <a:pPr indent="-342900">
              <a:spcBef>
                <a:spcPts val="320"/>
              </a:spcBef>
              <a:buSzPct val="100000"/>
              <a:buFont typeface="Arial"/>
              <a:buChar char="•"/>
            </a:pPr>
            <a:r>
              <a:rPr lang="en-US" sz="1600" dirty="0">
                <a:solidFill>
                  <a:schemeClr val="dk1"/>
                </a:solidFill>
              </a:rPr>
              <a:t>TMN conceptual model includes:</a:t>
            </a:r>
          </a:p>
          <a:p>
            <a:pPr lvl="1" indent="-285750">
              <a:spcBef>
                <a:spcPts val="320"/>
              </a:spcBef>
              <a:buSzPct val="100000"/>
              <a:buFont typeface="Wingdings" panose="05000000000000000000" pitchFamily="2" charset="2"/>
              <a:buChar char="§"/>
            </a:pPr>
            <a:r>
              <a:rPr lang="en-US" sz="1600" b="1" dirty="0">
                <a:solidFill>
                  <a:srgbClr val="002060"/>
                </a:solidFill>
                <a:latin typeface="Candara" panose="020E0502030303020204" pitchFamily="34" charset="0"/>
              </a:rPr>
              <a:t>Customers</a:t>
            </a:r>
          </a:p>
          <a:p>
            <a:pPr lvl="1" indent="-285750">
              <a:spcBef>
                <a:spcPts val="320"/>
              </a:spcBef>
              <a:buSzPct val="100000"/>
              <a:buFont typeface="Wingdings" panose="05000000000000000000" pitchFamily="2" charset="2"/>
              <a:buChar char="§"/>
            </a:pPr>
            <a:r>
              <a:rPr lang="en-US" sz="1600" b="1" dirty="0">
                <a:solidFill>
                  <a:srgbClr val="002060"/>
                </a:solidFill>
                <a:latin typeface="Candara" panose="020E0502030303020204" pitchFamily="34" charset="0"/>
              </a:rPr>
              <a:t>Service providers</a:t>
            </a:r>
          </a:p>
          <a:p>
            <a:pPr lvl="1" indent="-285750">
              <a:spcBef>
                <a:spcPts val="320"/>
              </a:spcBef>
              <a:buSzPct val="100000"/>
              <a:buFont typeface="Wingdings" panose="05000000000000000000" pitchFamily="2" charset="2"/>
              <a:buChar char="§"/>
            </a:pPr>
            <a:r>
              <a:rPr lang="en-US" sz="1600" b="1" dirty="0">
                <a:solidFill>
                  <a:srgbClr val="002060"/>
                </a:solidFill>
                <a:latin typeface="Candara" panose="020E0502030303020204" pitchFamily="34" charset="0"/>
              </a:rPr>
              <a:t>Network</a:t>
            </a:r>
          </a:p>
          <a:p>
            <a:pPr lvl="1" indent="-285750">
              <a:spcBef>
                <a:spcPts val="320"/>
              </a:spcBef>
              <a:buSzPct val="100000"/>
              <a:buFont typeface="Wingdings" panose="05000000000000000000" pitchFamily="2" charset="2"/>
              <a:buChar char="§"/>
            </a:pPr>
            <a:r>
              <a:rPr lang="en-US" sz="1600" b="1" dirty="0">
                <a:solidFill>
                  <a:srgbClr val="002060"/>
                </a:solidFill>
                <a:latin typeface="Candara" panose="020E0502030303020204" pitchFamily="34" charset="0"/>
              </a:rPr>
              <a:t>Operations support systems, OSSs</a:t>
            </a:r>
          </a:p>
          <a:p>
            <a:pPr lvl="1" indent="-285750">
              <a:spcBef>
                <a:spcPts val="320"/>
              </a:spcBef>
              <a:buSzPct val="100000"/>
              <a:buFont typeface="Wingdings" panose="05000000000000000000" pitchFamily="2" charset="2"/>
              <a:buChar char="§"/>
            </a:pPr>
            <a:r>
              <a:rPr lang="en-US" sz="1600" b="1" dirty="0">
                <a:solidFill>
                  <a:srgbClr val="002060"/>
                </a:solidFill>
                <a:latin typeface="Candara" panose="020E0502030303020204" pitchFamily="34" charset="0"/>
              </a:rPr>
              <a:t>System operators</a:t>
            </a:r>
          </a:p>
          <a:p>
            <a:pPr indent="-342900">
              <a:spcBef>
                <a:spcPts val="320"/>
              </a:spcBef>
              <a:buSzPct val="100000"/>
              <a:buFont typeface="Arial"/>
              <a:buChar char="•"/>
            </a:pPr>
            <a:r>
              <a:rPr lang="en-US" sz="1600" dirty="0">
                <a:solidFill>
                  <a:schemeClr val="dk1"/>
                </a:solidFill>
              </a:rPr>
              <a:t>TMN standards and </a:t>
            </a:r>
            <a:r>
              <a:rPr lang="en-US" sz="1600" dirty="0" smtClean="0">
                <a:solidFill>
                  <a:schemeClr val="dk1"/>
                </a:solidFill>
              </a:rPr>
              <a:t>documentation (</a:t>
            </a:r>
            <a:r>
              <a:rPr lang="ar-SA" sz="1600" dirty="0" smtClean="0">
                <a:solidFill>
                  <a:schemeClr val="dk1"/>
                </a:solidFill>
              </a:rPr>
              <a:t>ملغي</a:t>
            </a:r>
            <a:r>
              <a:rPr lang="en-US" sz="1600" dirty="0" smtClean="0">
                <a:solidFill>
                  <a:schemeClr val="dk1"/>
                </a:solidFill>
              </a:rPr>
              <a:t>)</a:t>
            </a:r>
            <a:endParaRPr lang="en-US" sz="1600" dirty="0">
              <a:solidFill>
                <a:schemeClr val="dk1"/>
              </a:solidFill>
            </a:endParaRPr>
          </a:p>
          <a:p>
            <a:pPr indent="-342900">
              <a:spcBef>
                <a:spcPts val="320"/>
              </a:spcBef>
              <a:buSzPct val="100000"/>
              <a:buFont typeface="Arial"/>
              <a:buChar char="•"/>
            </a:pPr>
            <a:r>
              <a:rPr lang="en-US" sz="1600" b="1" dirty="0">
                <a:solidFill>
                  <a:srgbClr val="0070C0"/>
                </a:solidFill>
              </a:rPr>
              <a:t>TMN architecture</a:t>
            </a:r>
          </a:p>
          <a:p>
            <a:pPr lvl="1" indent="-285750">
              <a:spcBef>
                <a:spcPts val="320"/>
              </a:spcBef>
              <a:buSzPct val="100000"/>
              <a:buFont typeface="Arial"/>
              <a:buChar char="•"/>
            </a:pPr>
            <a:r>
              <a:rPr lang="en-US" sz="1600" b="1" dirty="0">
                <a:solidFill>
                  <a:srgbClr val="0070C0"/>
                </a:solidFill>
                <a:latin typeface="Candara" panose="020E0502030303020204" pitchFamily="34" charset="0"/>
              </a:rPr>
              <a:t>Functional</a:t>
            </a:r>
          </a:p>
          <a:p>
            <a:pPr lvl="1" indent="-285750">
              <a:spcBef>
                <a:spcPts val="320"/>
              </a:spcBef>
              <a:buSzPct val="100000"/>
              <a:buFont typeface="Arial"/>
              <a:buChar char="•"/>
            </a:pPr>
            <a:r>
              <a:rPr lang="en-US" sz="1600" b="1" dirty="0">
                <a:solidFill>
                  <a:srgbClr val="0070C0"/>
                </a:solidFill>
                <a:latin typeface="Candara" panose="020E0502030303020204" pitchFamily="34" charset="0"/>
              </a:rPr>
              <a:t>Physical</a:t>
            </a:r>
          </a:p>
          <a:p>
            <a:pPr lvl="1" indent="-285750">
              <a:spcBef>
                <a:spcPts val="320"/>
              </a:spcBef>
              <a:buSzPct val="100000"/>
              <a:buFont typeface="Arial"/>
              <a:buChar char="•"/>
            </a:pPr>
            <a:r>
              <a:rPr lang="en-US" sz="1600" b="1" dirty="0">
                <a:solidFill>
                  <a:srgbClr val="0070C0"/>
                </a:solidFill>
                <a:latin typeface="Candara" panose="020E0502030303020204" pitchFamily="34" charset="0"/>
              </a:rPr>
              <a:t>Informational</a:t>
            </a:r>
          </a:p>
          <a:p>
            <a:pPr indent="-342900">
              <a:spcBef>
                <a:spcPts val="320"/>
              </a:spcBef>
              <a:buSzPct val="100000"/>
              <a:buFont typeface="Arial"/>
              <a:buChar char="•"/>
            </a:pPr>
            <a:r>
              <a:rPr lang="en-US" sz="1600" b="1" dirty="0">
                <a:solidFill>
                  <a:srgbClr val="CC6600"/>
                </a:solidFill>
              </a:rPr>
              <a:t>TMN service management architecture</a:t>
            </a:r>
          </a:p>
          <a:p>
            <a:pPr marL="800100" lvl="1" indent="-342900">
              <a:spcBef>
                <a:spcPts val="320"/>
              </a:spcBef>
              <a:buSzPct val="100000"/>
              <a:buFont typeface="+mj-lt"/>
              <a:buAutoNum type="arabicPeriod"/>
            </a:pPr>
            <a:r>
              <a:rPr lang="en-US" sz="1600" b="1" dirty="0">
                <a:solidFill>
                  <a:srgbClr val="CC6600"/>
                </a:solidFill>
                <a:latin typeface="Candara" panose="020E0502030303020204" pitchFamily="34" charset="0"/>
              </a:rPr>
              <a:t>Network element</a:t>
            </a:r>
          </a:p>
          <a:p>
            <a:pPr marL="800100" lvl="1" indent="-342900">
              <a:spcBef>
                <a:spcPts val="320"/>
              </a:spcBef>
              <a:buSzPct val="100000"/>
              <a:buFont typeface="+mj-lt"/>
              <a:buAutoNum type="arabicPeriod"/>
            </a:pPr>
            <a:r>
              <a:rPr lang="en-US" sz="1600" b="1" dirty="0">
                <a:solidFill>
                  <a:srgbClr val="CC6600"/>
                </a:solidFill>
                <a:latin typeface="Candara" panose="020E0502030303020204" pitchFamily="34" charset="0"/>
              </a:rPr>
              <a:t>Element management</a:t>
            </a:r>
          </a:p>
          <a:p>
            <a:pPr marL="800100" lvl="1" indent="-342900">
              <a:spcBef>
                <a:spcPts val="320"/>
              </a:spcBef>
              <a:buSzPct val="100000"/>
              <a:buFont typeface="+mj-lt"/>
              <a:buAutoNum type="arabicPeriod"/>
            </a:pPr>
            <a:r>
              <a:rPr lang="en-US" sz="1600" b="1" dirty="0">
                <a:solidFill>
                  <a:srgbClr val="CC6600"/>
                </a:solidFill>
                <a:latin typeface="Candara" panose="020E0502030303020204" pitchFamily="34" charset="0"/>
              </a:rPr>
              <a:t>Network management</a:t>
            </a:r>
          </a:p>
          <a:p>
            <a:pPr marL="800100" lvl="1" indent="-342900">
              <a:spcBef>
                <a:spcPts val="320"/>
              </a:spcBef>
              <a:buSzPct val="100000"/>
              <a:buFont typeface="+mj-lt"/>
              <a:buAutoNum type="arabicPeriod"/>
            </a:pPr>
            <a:r>
              <a:rPr lang="en-US" sz="1600" b="1" dirty="0">
                <a:solidFill>
                  <a:srgbClr val="CC6600"/>
                </a:solidFill>
                <a:latin typeface="Candara" panose="020E0502030303020204" pitchFamily="34" charset="0"/>
              </a:rPr>
              <a:t>Service management</a:t>
            </a:r>
          </a:p>
          <a:p>
            <a:pPr marL="800100" lvl="1" indent="-342900">
              <a:spcBef>
                <a:spcPts val="320"/>
              </a:spcBef>
              <a:buSzPct val="100000"/>
              <a:buFont typeface="+mj-lt"/>
              <a:buAutoNum type="arabicPeriod"/>
            </a:pPr>
            <a:r>
              <a:rPr lang="en-US" sz="1600" b="1" dirty="0">
                <a:solidFill>
                  <a:srgbClr val="CC6600"/>
                </a:solidFill>
                <a:latin typeface="Candara" panose="020E0502030303020204" pitchFamily="34" charset="0"/>
              </a:rPr>
              <a:t>Business management</a:t>
            </a:r>
          </a:p>
          <a:p>
            <a:pPr indent="-342900">
              <a:spcBef>
                <a:spcPts val="320"/>
              </a:spcBef>
              <a:buSzPct val="100000"/>
              <a:buFont typeface="Arial"/>
              <a:buChar char="•"/>
            </a:pPr>
            <a:r>
              <a:rPr lang="en-US" sz="1600" b="1" dirty="0">
                <a:solidFill>
                  <a:srgbClr val="669900"/>
                </a:solidFill>
              </a:rPr>
              <a:t>TMN service management</a:t>
            </a:r>
          </a:p>
          <a:p>
            <a:pPr lvl="1" indent="-285750">
              <a:spcBef>
                <a:spcPts val="320"/>
              </a:spcBef>
              <a:buSzPct val="100000"/>
              <a:buFont typeface="Arial"/>
              <a:buChar char="•"/>
            </a:pPr>
            <a:r>
              <a:rPr lang="en-US" sz="1600" b="1" dirty="0">
                <a:solidFill>
                  <a:srgbClr val="669900"/>
                </a:solidFill>
                <a:latin typeface="Candara" panose="020E0502030303020204" pitchFamily="34" charset="0"/>
              </a:rPr>
              <a:t>Operations, Administration, Maintenance, Provisioning; OAMP</a:t>
            </a:r>
          </a:p>
          <a:p>
            <a:pPr indent="-342900">
              <a:spcBef>
                <a:spcPts val="320"/>
              </a:spcBef>
              <a:buSzPct val="100000"/>
              <a:buFont typeface="Arial"/>
              <a:buChar char="•"/>
            </a:pPr>
            <a:r>
              <a:rPr lang="en-US" sz="1600" dirty="0">
                <a:solidFill>
                  <a:schemeClr val="dk1"/>
                </a:solidFill>
              </a:rPr>
              <a:t>TMN implementation </a:t>
            </a:r>
            <a:r>
              <a:rPr lang="en-US" sz="1600" b="1" dirty="0">
                <a:solidFill>
                  <a:schemeClr val="dk1"/>
                </a:solidFill>
              </a:rPr>
              <a:t>methodologies</a:t>
            </a:r>
          </a:p>
          <a:p>
            <a:pPr lvl="1" indent="-285750">
              <a:spcBef>
                <a:spcPts val="320"/>
              </a:spcBef>
              <a:buSzPct val="100000"/>
              <a:buFont typeface="Arial"/>
              <a:buChar char="•"/>
            </a:pPr>
            <a:r>
              <a:rPr lang="en-US" sz="1600" dirty="0">
                <a:solidFill>
                  <a:schemeClr val="dk1"/>
                </a:solidFill>
                <a:latin typeface="Candara" panose="020E0502030303020204" pitchFamily="34" charset="0"/>
              </a:rPr>
              <a:t>OMNIPoint</a:t>
            </a:r>
          </a:p>
          <a:p>
            <a:pPr lvl="1" indent="-285750">
              <a:spcBef>
                <a:spcPts val="320"/>
              </a:spcBef>
              <a:buSzPct val="100000"/>
              <a:buFont typeface="Arial"/>
              <a:buChar char="•"/>
            </a:pPr>
            <a:r>
              <a:rPr lang="en-US" sz="1600" dirty="0">
                <a:solidFill>
                  <a:schemeClr val="dk1"/>
                </a:solidFill>
                <a:latin typeface="Candara" panose="020E0502030303020204" pitchFamily="34" charset="0"/>
              </a:rPr>
              <a:t>eTOM </a:t>
            </a:r>
          </a:p>
          <a:p>
            <a:pPr marL="0" indent="0">
              <a:spcBef>
                <a:spcPts val="0"/>
              </a:spcBef>
              <a:buSzPct val="25000"/>
              <a:buNone/>
            </a:pPr>
            <a:endParaRPr sz="1600" dirty="0">
              <a:solidFill>
                <a:schemeClr val="dk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cxnSp>
        <p:nvCxnSpPr>
          <p:cNvPr id="295" name="Shape 295"/>
          <p:cNvCxnSpPr/>
          <p:nvPr/>
        </p:nvCxnSpPr>
        <p:spPr>
          <a:xfrm>
            <a:off x="304799" y="5105400"/>
            <a:ext cx="5638800" cy="0"/>
          </a:xfrm>
          <a:prstGeom prst="straightConnector1">
            <a:avLst/>
          </a:prstGeom>
          <a:noFill/>
          <a:ln w="12700" cap="rnd" cmpd="sng">
            <a:solidFill>
              <a:schemeClr val="dk1"/>
            </a:solidFill>
            <a:prstDash val="solid"/>
            <a:miter/>
            <a:headEnd type="none" w="med" len="med"/>
            <a:tailEnd type="none" w="med" len="med"/>
          </a:ln>
        </p:spPr>
      </p:cxnSp>
      <p:sp>
        <p:nvSpPr>
          <p:cNvPr id="296" name="Shape 296"/>
          <p:cNvSpPr txBox="1"/>
          <p:nvPr/>
        </p:nvSpPr>
        <p:spPr>
          <a:xfrm>
            <a:off x="-304801" y="5105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97" name="Shape 297"/>
          <p:cNvSpPr txBox="1"/>
          <p:nvPr/>
        </p:nvSpPr>
        <p:spPr>
          <a:xfrm>
            <a:off x="136524"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300" name="Shape 300"/>
          <p:cNvSpPr txBox="1">
            <a:spLocks noGrp="1"/>
          </p:cNvSpPr>
          <p:nvPr>
            <p:ph type="title"/>
          </p:nvPr>
        </p:nvSpPr>
        <p:spPr>
          <a:xfrm>
            <a:off x="228600" y="304801"/>
            <a:ext cx="5829299"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TMN &amp; eTOM</a:t>
            </a:r>
          </a:p>
        </p:txBody>
      </p:sp>
      <p:cxnSp>
        <p:nvCxnSpPr>
          <p:cNvPr id="302" name="Shape 302"/>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03" name="Shape 303"/>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304" name="Shape 304"/>
          <p:cNvPicPr preferRelativeResize="0"/>
          <p:nvPr/>
        </p:nvPicPr>
        <p:blipFill rotWithShape="1">
          <a:blip r:embed="rId3">
            <a:alphaModFix/>
          </a:blip>
          <a:srcRect/>
          <a:stretch/>
        </p:blipFill>
        <p:spPr>
          <a:xfrm>
            <a:off x="100012" y="1066801"/>
            <a:ext cx="5843587" cy="3962399"/>
          </a:xfrm>
          <a:prstGeom prst="rect">
            <a:avLst/>
          </a:prstGeom>
          <a:noFill/>
          <a:ln>
            <a:noFill/>
          </a:ln>
        </p:spPr>
      </p:pic>
      <p:sp>
        <p:nvSpPr>
          <p:cNvPr id="305" name="Shape 305"/>
          <p:cNvSpPr txBox="1"/>
          <p:nvPr/>
        </p:nvSpPr>
        <p:spPr>
          <a:xfrm>
            <a:off x="228600" y="5562601"/>
            <a:ext cx="7767918" cy="224631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eTOM-to-TMN mapping of functions</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Fulfillment</a:t>
            </a:r>
            <a:r>
              <a:rPr lang="en-US" sz="2000" dirty="0">
                <a:solidFill>
                  <a:schemeClr val="dk1"/>
                </a:solidFill>
                <a:latin typeface="Candara" panose="020E0502030303020204" pitchFamily="34" charset="0"/>
              </a:rPr>
              <a:t>		Configuration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Assurance</a:t>
            </a:r>
            <a:r>
              <a:rPr lang="en-US" sz="2000" dirty="0">
                <a:solidFill>
                  <a:schemeClr val="dk1"/>
                </a:solidFill>
                <a:latin typeface="Candara" panose="020E0502030303020204" pitchFamily="34" charset="0"/>
              </a:rPr>
              <a:t>		Fault</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Performance</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Billing</a:t>
            </a:r>
            <a:r>
              <a:rPr lang="en-US" sz="2000" dirty="0">
                <a:solidFill>
                  <a:schemeClr val="dk1"/>
                </a:solidFill>
                <a:latin typeface="Candara" panose="020E0502030303020204" pitchFamily="34" charset="0"/>
              </a:rPr>
              <a:t>		Accounting</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Equivalent </a:t>
            </a:r>
            <a:r>
              <a:rPr lang="en-US" sz="2000" dirty="0">
                <a:solidFill>
                  <a:schemeClr val="dk1"/>
                </a:solidFill>
                <a:latin typeface="Candara" panose="020E0502030303020204" pitchFamily="34" charset="0"/>
              </a:rPr>
              <a:t>NMS application functions in both </a:t>
            </a:r>
            <a:r>
              <a:rPr lang="en-US" sz="2000" dirty="0" smtClean="0">
                <a:solidFill>
                  <a:schemeClr val="dk1"/>
                </a:solidFill>
                <a:latin typeface="Candara" panose="020E0502030303020204" pitchFamily="34" charset="0"/>
              </a:rPr>
              <a:t>TMN</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and </a:t>
            </a:r>
            <a:r>
              <a:rPr lang="en-US" sz="2000" dirty="0">
                <a:solidFill>
                  <a:schemeClr val="dk1"/>
                </a:solidFill>
                <a:latin typeface="Candara" panose="020E0502030303020204" pitchFamily="34" charset="0"/>
              </a:rPr>
              <a:t>eTOM	</a:t>
            </a:r>
          </a:p>
        </p:txBody>
      </p:sp>
      <p:sp>
        <p:nvSpPr>
          <p:cNvPr id="2" name="TextBox 1"/>
          <p:cNvSpPr txBox="1"/>
          <p:nvPr/>
        </p:nvSpPr>
        <p:spPr>
          <a:xfrm>
            <a:off x="6093758" y="730626"/>
            <a:ext cx="5941268" cy="6186309"/>
          </a:xfrm>
          <a:prstGeom prst="rect">
            <a:avLst/>
          </a:prstGeom>
          <a:noFill/>
        </p:spPr>
        <p:txBody>
          <a:bodyPr wrap="square" rtlCol="0">
            <a:spAutoFit/>
          </a:bodyPr>
          <a:lstStyle/>
          <a:p>
            <a:r>
              <a:rPr lang="en-US" sz="1800" dirty="0">
                <a:latin typeface="Candara" panose="020E0502030303020204" pitchFamily="34" charset="0"/>
              </a:rPr>
              <a:t>The ITU-T standard adopts the management </a:t>
            </a:r>
            <a:r>
              <a:rPr lang="en-US" sz="1800" dirty="0">
                <a:solidFill>
                  <a:srgbClr val="0070C0"/>
                </a:solidFill>
                <a:latin typeface="Candara" panose="020E0502030303020204" pitchFamily="34" charset="0"/>
              </a:rPr>
              <a:t>service/function approach</a:t>
            </a:r>
            <a:r>
              <a:rPr lang="en-US" sz="1800" dirty="0">
                <a:latin typeface="Candara" panose="020E0502030303020204" pitchFamily="34" charset="0"/>
              </a:rPr>
              <a:t>, while the eTOM </a:t>
            </a:r>
            <a:r>
              <a:rPr lang="en-US" sz="1800" dirty="0" smtClean="0">
                <a:latin typeface="Candara" panose="020E0502030303020204" pitchFamily="34" charset="0"/>
              </a:rPr>
              <a:t>framework adopts </a:t>
            </a:r>
            <a:r>
              <a:rPr lang="en-US" sz="1800" dirty="0">
                <a:latin typeface="Candara" panose="020E0502030303020204" pitchFamily="34" charset="0"/>
              </a:rPr>
              <a:t>a </a:t>
            </a:r>
            <a:r>
              <a:rPr lang="en-US" sz="1800" dirty="0">
                <a:solidFill>
                  <a:srgbClr val="0070C0"/>
                </a:solidFill>
                <a:latin typeface="Candara" panose="020E0502030303020204" pitchFamily="34" charset="0"/>
              </a:rPr>
              <a:t>business process</a:t>
            </a:r>
            <a:r>
              <a:rPr lang="en-US" sz="1800" dirty="0">
                <a:latin typeface="Candara" panose="020E0502030303020204" pitchFamily="34" charset="0"/>
              </a:rPr>
              <a:t> </a:t>
            </a:r>
            <a:r>
              <a:rPr lang="en-US" sz="1800" dirty="0">
                <a:solidFill>
                  <a:srgbClr val="0070C0"/>
                </a:solidFill>
                <a:latin typeface="Candara" panose="020E0502030303020204" pitchFamily="34" charset="0"/>
              </a:rPr>
              <a:t>approach</a:t>
            </a:r>
            <a:r>
              <a:rPr lang="en-US" sz="1800" dirty="0">
                <a:latin typeface="Candara" panose="020E0502030303020204" pitchFamily="34" charset="0"/>
              </a:rPr>
              <a:t> that builds on the management services/functions to develop a </a:t>
            </a:r>
            <a:r>
              <a:rPr lang="en-US" sz="1800" dirty="0" smtClean="0">
                <a:latin typeface="Candara" panose="020E0502030303020204" pitchFamily="34" charset="0"/>
              </a:rPr>
              <a:t>reference </a:t>
            </a:r>
            <a:r>
              <a:rPr lang="en-US" sz="1800" dirty="0">
                <a:latin typeface="Candara" panose="020E0502030303020204" pitchFamily="34" charset="0"/>
              </a:rPr>
              <a:t>framework that categorizes all business activities a service provider will use.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main </a:t>
            </a:r>
            <a:r>
              <a:rPr lang="en-US" sz="1800" dirty="0" smtClean="0">
                <a:latin typeface="Candara" panose="020E0502030303020204" pitchFamily="34" charset="0"/>
              </a:rPr>
              <a:t>difference between </a:t>
            </a:r>
            <a:r>
              <a:rPr lang="en-US" sz="1800" dirty="0">
                <a:latin typeface="Candara" panose="020E0502030303020204" pitchFamily="34" charset="0"/>
              </a:rPr>
              <a:t>the TMN and eTOM approaches is that the former has been developed starting from </a:t>
            </a:r>
            <a:r>
              <a:rPr lang="en-US" sz="1800" dirty="0" smtClean="0">
                <a:latin typeface="Candara" panose="020E0502030303020204" pitchFamily="34" charset="0"/>
              </a:rPr>
              <a:t>networks and </a:t>
            </a:r>
            <a:r>
              <a:rPr lang="en-US" sz="1800" dirty="0">
                <a:latin typeface="Candara" panose="020E0502030303020204" pitchFamily="34" charset="0"/>
              </a:rPr>
              <a:t>network equipment (bottom up) while eTOM is a top-down approach. The eTOM framework </a:t>
            </a:r>
            <a:r>
              <a:rPr lang="en-US" sz="1800" dirty="0" smtClean="0">
                <a:latin typeface="Candara" panose="020E0502030303020204" pitchFamily="34" charset="0"/>
              </a:rPr>
              <a:t>has been </a:t>
            </a:r>
            <a:r>
              <a:rPr lang="en-US" sz="1800" dirty="0">
                <a:latin typeface="Candara" panose="020E0502030303020204" pitchFamily="34" charset="0"/>
              </a:rPr>
              <a:t>incorporated in toto within the TMN framework as a set of standards [M.3050.x</a:t>
            </a:r>
            <a:r>
              <a:rPr lang="en-US" sz="1800" dirty="0" smtClean="0">
                <a:latin typeface="Candara" panose="020E0502030303020204" pitchFamily="34" charset="0"/>
              </a:rPr>
              <a:t>],</a:t>
            </a:r>
          </a:p>
          <a:p>
            <a:r>
              <a:rPr lang="en-US" sz="1800" dirty="0" smtClean="0">
                <a:latin typeface="Candara" panose="020E0502030303020204" pitchFamily="34" charset="0"/>
              </a:rPr>
              <a:t>Figure </a:t>
            </a:r>
            <a:r>
              <a:rPr lang="en-US" sz="1800" dirty="0">
                <a:latin typeface="Candara" panose="020E0502030303020204" pitchFamily="34" charset="0"/>
              </a:rPr>
              <a:t>10.16 depicts the subset of the layers of the eTOM map that are implemented as </a:t>
            </a:r>
            <a:r>
              <a:rPr lang="en-US" sz="1800" dirty="0" smtClean="0">
                <a:latin typeface="Candara" panose="020E0502030303020204" pitchFamily="34" charset="0"/>
              </a:rPr>
              <a:t>applications in </a:t>
            </a:r>
            <a:r>
              <a:rPr lang="en-US" sz="1800" dirty="0">
                <a:latin typeface="Candara" panose="020E0502030303020204" pitchFamily="34" charset="0"/>
              </a:rPr>
              <a:t>a typical NMS product alongside a rough correspondence with the more traditional </a:t>
            </a:r>
            <a:r>
              <a:rPr lang="en-US" sz="1800" dirty="0" smtClean="0">
                <a:latin typeface="Candara" panose="020E0502030303020204" pitchFamily="34" charset="0"/>
              </a:rPr>
              <a:t>ITU-T-based TMN </a:t>
            </a:r>
            <a:r>
              <a:rPr lang="en-US" sz="1800" dirty="0">
                <a:latin typeface="Candara" panose="020E0502030303020204" pitchFamily="34" charset="0"/>
              </a:rPr>
              <a:t>visualization. While the management functional areas in TMN are referred to as FCAPS (</a:t>
            </a:r>
            <a:r>
              <a:rPr lang="en-US" sz="1800" dirty="0" smtClean="0">
                <a:latin typeface="Candara" panose="020E0502030303020204" pitchFamily="34" charset="0"/>
              </a:rPr>
              <a:t>fault, configuration</a:t>
            </a:r>
            <a:r>
              <a:rPr lang="en-US" sz="1800" dirty="0">
                <a:latin typeface="Candara" panose="020E0502030303020204" pitchFamily="34" charset="0"/>
              </a:rPr>
              <a:t>, accounting, performance, and security), they are referred to as FAB (fulfillment, </a:t>
            </a:r>
            <a:r>
              <a:rPr lang="en-US" sz="1800" dirty="0" smtClean="0">
                <a:latin typeface="Candara" panose="020E0502030303020204" pitchFamily="34" charset="0"/>
              </a:rPr>
              <a:t>assurance</a:t>
            </a:r>
            <a:r>
              <a:rPr lang="en-US" sz="1800" dirty="0">
                <a:latin typeface="Candara" panose="020E0502030303020204" pitchFamily="34" charset="0"/>
              </a:rPr>
              <a:t>, billing) in </a:t>
            </a:r>
            <a:r>
              <a:rPr lang="en-US" sz="1800" dirty="0" smtClean="0">
                <a:latin typeface="Candara" panose="020E0502030303020204" pitchFamily="34" charset="0"/>
              </a:rPr>
              <a:t>eTOM. </a:t>
            </a:r>
          </a:p>
          <a:p>
            <a:r>
              <a:rPr lang="en-US" sz="1800" dirty="0" smtClean="0">
                <a:latin typeface="Candara" panose="020E0502030303020204" pitchFamily="34" charset="0"/>
              </a:rPr>
              <a:t>The </a:t>
            </a:r>
            <a:r>
              <a:rPr lang="en-US" sz="1800" dirty="0">
                <a:latin typeface="Candara" panose="020E0502030303020204" pitchFamily="34" charset="0"/>
              </a:rPr>
              <a:t>applications in the box of Figure 10.16 are typically implemented as part of an NMS product.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cxnSp>
        <p:nvCxnSpPr>
          <p:cNvPr id="310" name="Shape 310"/>
          <p:cNvCxnSpPr/>
          <p:nvPr/>
        </p:nvCxnSpPr>
        <p:spPr>
          <a:xfrm>
            <a:off x="304799" y="7543800"/>
            <a:ext cx="5638800" cy="0"/>
          </a:xfrm>
          <a:prstGeom prst="straightConnector1">
            <a:avLst/>
          </a:prstGeom>
          <a:noFill/>
          <a:ln w="12700" cap="rnd" cmpd="sng">
            <a:solidFill>
              <a:schemeClr val="dk1"/>
            </a:solidFill>
            <a:prstDash val="solid"/>
            <a:miter/>
            <a:headEnd type="none" w="med" len="med"/>
            <a:tailEnd type="none" w="med" len="med"/>
          </a:ln>
        </p:spPr>
      </p:cxnSp>
      <p:sp>
        <p:nvSpPr>
          <p:cNvPr id="311" name="Shape 311"/>
          <p:cNvSpPr txBox="1"/>
          <p:nvPr/>
        </p:nvSpPr>
        <p:spPr>
          <a:xfrm>
            <a:off x="-304801" y="7543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12" name="Shape 312"/>
          <p:cNvSpPr txBox="1"/>
          <p:nvPr/>
        </p:nvSpPr>
        <p:spPr>
          <a:xfrm>
            <a:off x="136524"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315" name="Shape 315"/>
          <p:cNvSpPr txBox="1">
            <a:spLocks noGrp="1"/>
          </p:cNvSpPr>
          <p:nvPr>
            <p:ph type="title"/>
          </p:nvPr>
        </p:nvSpPr>
        <p:spPr>
          <a:xfrm>
            <a:off x="228600" y="304800"/>
            <a:ext cx="5829299" cy="914400"/>
          </a:xfrm>
          <a:prstGeom prst="rect">
            <a:avLst/>
          </a:prstGeom>
          <a:noFill/>
          <a:ln>
            <a:noFill/>
          </a:ln>
        </p:spPr>
        <p:txBody>
          <a:bodyPr lIns="91425" tIns="45700" rIns="91425" bIns="45700" anchor="ctr" anchorCtr="0">
            <a:noAutofit/>
          </a:bodyPr>
          <a:lstStyle/>
          <a:p>
            <a:pPr>
              <a:buClr>
                <a:schemeClr val="dk2"/>
              </a:buClr>
              <a:buSzPct val="25000"/>
            </a:pPr>
            <a:r>
              <a:rPr lang="en-US" sz="3200" b="1" dirty="0" err="1">
                <a:solidFill>
                  <a:schemeClr val="dk2"/>
                </a:solidFill>
              </a:rPr>
              <a:t>eTOM</a:t>
            </a:r>
            <a:r>
              <a:rPr lang="en-US" sz="3200" b="1" dirty="0">
                <a:solidFill>
                  <a:schemeClr val="dk2"/>
                </a:solidFill>
              </a:rPr>
              <a:t>-to-TMN</a:t>
            </a:r>
            <a:br>
              <a:rPr lang="en-US" sz="3200" b="1" dirty="0">
                <a:solidFill>
                  <a:schemeClr val="dk2"/>
                </a:solidFill>
              </a:rPr>
            </a:br>
            <a:r>
              <a:rPr lang="en-US" sz="3200" b="1" dirty="0">
                <a:solidFill>
                  <a:schemeClr val="dk2"/>
                </a:solidFill>
              </a:rPr>
              <a:t> M.3400 (Level 2) Processes</a:t>
            </a:r>
          </a:p>
        </p:txBody>
      </p:sp>
      <p:cxnSp>
        <p:nvCxnSpPr>
          <p:cNvPr id="317" name="Shape 317"/>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18" name="Shape 318"/>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319" name="Shape 319"/>
          <p:cNvPicPr preferRelativeResize="0"/>
          <p:nvPr/>
        </p:nvPicPr>
        <p:blipFill rotWithShape="1">
          <a:blip r:embed="rId3">
            <a:alphaModFix/>
          </a:blip>
          <a:srcRect/>
          <a:stretch/>
        </p:blipFill>
        <p:spPr>
          <a:xfrm>
            <a:off x="304800" y="1447801"/>
            <a:ext cx="5645149" cy="5186361"/>
          </a:xfrm>
          <a:prstGeom prst="rect">
            <a:avLst/>
          </a:prstGeom>
          <a:noFill/>
          <a:ln>
            <a:noFill/>
          </a:ln>
        </p:spPr>
      </p:pic>
      <p:sp>
        <p:nvSpPr>
          <p:cNvPr id="2" name="TextBox 1"/>
          <p:cNvSpPr txBox="1"/>
          <p:nvPr/>
        </p:nvSpPr>
        <p:spPr>
          <a:xfrm>
            <a:off x="6118225" y="699247"/>
            <a:ext cx="5918948" cy="5170646"/>
          </a:xfrm>
          <a:prstGeom prst="rect">
            <a:avLst/>
          </a:prstGeom>
          <a:noFill/>
        </p:spPr>
        <p:txBody>
          <a:bodyPr wrap="square" rtlCol="0">
            <a:spAutoFit/>
          </a:bodyPr>
          <a:lstStyle/>
          <a:p>
            <a:pPr>
              <a:spcAft>
                <a:spcPts val="1200"/>
              </a:spcAft>
            </a:pPr>
            <a:r>
              <a:rPr lang="en-US" sz="2000" dirty="0">
                <a:latin typeface="Candara" panose="020E0502030303020204" pitchFamily="34" charset="0"/>
              </a:rPr>
              <a:t>Figure 10.17 shows the Level 2 processes for the Level 1 processes of FAB activities in </a:t>
            </a:r>
            <a:r>
              <a:rPr lang="en-US" sz="2000" dirty="0" smtClean="0">
                <a:latin typeface="Candara" panose="020E0502030303020204" pitchFamily="34" charset="0"/>
              </a:rPr>
              <a:t>service management </a:t>
            </a:r>
            <a:r>
              <a:rPr lang="en-US" sz="2000" dirty="0">
                <a:latin typeface="Candara" panose="020E0502030303020204" pitchFamily="34" charset="0"/>
              </a:rPr>
              <a:t>and operations, as well as resource management and operations. Each Level 2 </a:t>
            </a:r>
            <a:r>
              <a:rPr lang="en-US" sz="2000" dirty="0" smtClean="0">
                <a:latin typeface="Candara" panose="020E0502030303020204" pitchFamily="34" charset="0"/>
              </a:rPr>
              <a:t>process element </a:t>
            </a:r>
            <a:r>
              <a:rPr lang="en-US" sz="2000" dirty="0">
                <a:latin typeface="Candara" panose="020E0502030303020204" pitchFamily="34" charset="0"/>
              </a:rPr>
              <a:t>is in turn broken down into finer Level 3 elements representing a greater level of </a:t>
            </a:r>
            <a:r>
              <a:rPr lang="en-US" sz="2000" dirty="0" smtClean="0">
                <a:latin typeface="Candara" panose="020E0502030303020204" pitchFamily="34" charset="0"/>
              </a:rPr>
              <a:t>detail.</a:t>
            </a:r>
          </a:p>
          <a:p>
            <a:pPr>
              <a:spcAft>
                <a:spcPts val="1200"/>
              </a:spcAft>
            </a:pPr>
            <a:r>
              <a:rPr lang="en-US" sz="2000" dirty="0" smtClean="0">
                <a:latin typeface="Candara" panose="020E0502030303020204" pitchFamily="34" charset="0"/>
              </a:rPr>
              <a:t>The </a:t>
            </a:r>
            <a:r>
              <a:rPr lang="en-US" sz="2000" dirty="0">
                <a:latin typeface="Candara" panose="020E0502030303020204" pitchFamily="34" charset="0"/>
              </a:rPr>
              <a:t>implementation </a:t>
            </a:r>
            <a:r>
              <a:rPr lang="en-US" sz="2000" dirty="0" smtClean="0">
                <a:latin typeface="Candara" panose="020E0502030303020204" pitchFamily="34" charset="0"/>
              </a:rPr>
              <a:t>of the </a:t>
            </a:r>
            <a:r>
              <a:rPr lang="en-US" sz="2000" dirty="0">
                <a:latin typeface="Candara" panose="020E0502030303020204" pitchFamily="34" charset="0"/>
              </a:rPr>
              <a:t>OSI management application functions described in Section 3.9 is </a:t>
            </a:r>
            <a:r>
              <a:rPr lang="en-US" sz="2000" dirty="0" smtClean="0">
                <a:latin typeface="Candara" panose="020E0502030303020204" pitchFamily="34" charset="0"/>
              </a:rPr>
              <a:t>covered in </a:t>
            </a:r>
            <a:r>
              <a:rPr lang="en-US" sz="2000" dirty="0">
                <a:latin typeface="Candara" panose="020E0502030303020204" pitchFamily="34" charset="0"/>
              </a:rPr>
              <a:t>detail by ITU-T specifications M.3400. The mapping of these functions to Level 2 eTOM </a:t>
            </a:r>
            <a:r>
              <a:rPr lang="en-US" sz="2000" dirty="0" smtClean="0">
                <a:latin typeface="Candara" panose="020E0502030303020204" pitchFamily="34" charset="0"/>
              </a:rPr>
              <a:t>processes is </a:t>
            </a:r>
            <a:r>
              <a:rPr lang="en-US" sz="2000" dirty="0">
                <a:latin typeface="Candara" panose="020E0502030303020204" pitchFamily="34" charset="0"/>
              </a:rPr>
              <a:t>shown in Figure 10.17. There is a one-to-one mapping of four of the five functions, the exception </a:t>
            </a:r>
            <a:r>
              <a:rPr lang="en-US" sz="2000" dirty="0" smtClean="0">
                <a:latin typeface="Candara" panose="020E0502030303020204" pitchFamily="34" charset="0"/>
              </a:rPr>
              <a:t>being </a:t>
            </a:r>
            <a:r>
              <a:rPr lang="en-US" sz="2000" dirty="0">
                <a:latin typeface="Candara" panose="020E0502030303020204" pitchFamily="34" charset="0"/>
              </a:rPr>
              <a:t>security management [M.3050 Sup 3], Figure 10.18 illustrates the mapping of the specific case </a:t>
            </a:r>
            <a:r>
              <a:rPr lang="en-US" sz="2000" dirty="0" smtClean="0">
                <a:latin typeface="Candara" panose="020E0502030303020204" pitchFamily="34" charset="0"/>
              </a:rPr>
              <a:t>of configuration </a:t>
            </a:r>
            <a:r>
              <a:rPr lang="en-US" sz="2000" dirty="0">
                <a:latin typeface="Candara" panose="020E0502030303020204" pitchFamily="34" charset="0"/>
              </a:rPr>
              <a:t>function mapped to eTOM Level processes.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65" y="645459"/>
            <a:ext cx="11585327" cy="5866350"/>
          </a:xfrm>
          <a:prstGeom prst="rect">
            <a:avLst/>
          </a:prstGeom>
          <a:noFill/>
        </p:spPr>
        <p:txBody>
          <a:bodyPr wrap="square" rtlCol="0">
            <a:spAutoFit/>
          </a:bodyPr>
          <a:lstStyle/>
          <a:p>
            <a:pPr>
              <a:lnSpc>
                <a:spcPct val="150000"/>
              </a:lnSpc>
            </a:pPr>
            <a:r>
              <a:rPr lang="en-US" sz="1800" dirty="0" smtClean="0">
                <a:latin typeface="Candara" panose="020E0502030303020204" pitchFamily="34" charset="0"/>
              </a:rPr>
              <a:t>In </a:t>
            </a:r>
            <a:r>
              <a:rPr lang="en-US" sz="1800" dirty="0">
                <a:latin typeface="Candara" panose="020E0502030303020204" pitchFamily="34" charset="0"/>
              </a:rPr>
              <a:t>this chapter, we will discuss the management of </a:t>
            </a:r>
            <a:r>
              <a:rPr lang="en-US" sz="1800" b="1" dirty="0" smtClean="0">
                <a:latin typeface="Candara" panose="020E0502030303020204" pitchFamily="34" charset="0"/>
              </a:rPr>
              <a:t>telecommunication networks</a:t>
            </a:r>
            <a:r>
              <a:rPr lang="en-US" sz="1800" dirty="0" smtClean="0">
                <a:latin typeface="Candara" panose="020E0502030303020204" pitchFamily="34" charset="0"/>
              </a:rPr>
              <a:t> </a:t>
            </a:r>
            <a:r>
              <a:rPr lang="en-US" sz="1800" dirty="0">
                <a:latin typeface="Candara" panose="020E0502030303020204" pitchFamily="34" charset="0"/>
              </a:rPr>
              <a:t>and </a:t>
            </a:r>
            <a:r>
              <a:rPr lang="en-US" sz="1800" b="1" dirty="0">
                <a:latin typeface="Candara" panose="020E0502030303020204" pitchFamily="34" charset="0"/>
              </a:rPr>
              <a:t>services</a:t>
            </a:r>
            <a:r>
              <a:rPr lang="en-US" sz="1800" dirty="0">
                <a:latin typeface="Candara" panose="020E0502030303020204" pitchFamily="34" charset="0"/>
              </a:rPr>
              <a:t> provided by these public and private utility companies, and service providers</a:t>
            </a:r>
            <a:r>
              <a:rPr lang="en-US" sz="1800" dirty="0" smtClean="0">
                <a:latin typeface="Candara" panose="020E0502030303020204" pitchFamily="34" charset="0"/>
              </a:rPr>
              <a:t>.</a:t>
            </a:r>
          </a:p>
          <a:p>
            <a:pPr>
              <a:lnSpc>
                <a:spcPct val="150000"/>
              </a:lnSpc>
            </a:pP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The </a:t>
            </a:r>
            <a:r>
              <a:rPr lang="en-US" sz="1800" b="1" dirty="0">
                <a:latin typeface="Candara" panose="020E0502030303020204" pitchFamily="34" charset="0"/>
              </a:rPr>
              <a:t>standards</a:t>
            </a:r>
            <a:r>
              <a:rPr lang="en-US" sz="1800" dirty="0">
                <a:latin typeface="Candara" panose="020E0502030303020204" pitchFamily="34" charset="0"/>
              </a:rPr>
              <a:t> for management of the telecommunication network </a:t>
            </a:r>
            <a:r>
              <a:rPr lang="en-US" sz="1800" dirty="0" smtClean="0">
                <a:latin typeface="Candara" panose="020E0502030303020204" pitchFamily="34" charset="0"/>
              </a:rPr>
              <a:t>it </a:t>
            </a:r>
            <a:r>
              <a:rPr lang="en-US" sz="1800" dirty="0">
                <a:latin typeface="Candara" panose="020E0502030303020204" pitchFamily="34" charset="0"/>
              </a:rPr>
              <a:t>is strongly based on </a:t>
            </a:r>
            <a:r>
              <a:rPr lang="en-US" sz="1800" b="1" dirty="0">
                <a:latin typeface="Candara" panose="020E0502030303020204" pitchFamily="34" charset="0"/>
              </a:rPr>
              <a:t>ISO network </a:t>
            </a:r>
            <a:r>
              <a:rPr lang="en-US" sz="1800" b="1" dirty="0" smtClean="0">
                <a:latin typeface="Candara" panose="020E0502030303020204" pitchFamily="34" charset="0"/>
              </a:rPr>
              <a:t>management</a:t>
            </a:r>
            <a:r>
              <a:rPr lang="en-US" sz="1800" dirty="0">
                <a:latin typeface="Candara" panose="020E0502030303020204" pitchFamily="34" charset="0"/>
              </a:rPr>
              <a:t>, which in turn is </a:t>
            </a:r>
            <a:r>
              <a:rPr lang="en-US" sz="1800" dirty="0">
                <a:solidFill>
                  <a:srgbClr val="0070C0"/>
                </a:solidFill>
                <a:latin typeface="Candara" panose="020E0502030303020204" pitchFamily="34" charset="0"/>
              </a:rPr>
              <a:t>based on </a:t>
            </a:r>
            <a:r>
              <a:rPr lang="en-US" sz="1800" b="1" dirty="0">
                <a:solidFill>
                  <a:srgbClr val="0070C0"/>
                </a:solidFill>
                <a:latin typeface="Candara" panose="020E0502030303020204" pitchFamily="34" charset="0"/>
              </a:rPr>
              <a:t>Common Management Information Protocol </a:t>
            </a:r>
            <a:r>
              <a:rPr lang="en-US" sz="1800" dirty="0">
                <a:latin typeface="Candara" panose="020E0502030303020204" pitchFamily="34" charset="0"/>
              </a:rPr>
              <a:t>(</a:t>
            </a:r>
            <a:r>
              <a:rPr lang="en-US" sz="1800" b="1" dirty="0">
                <a:solidFill>
                  <a:srgbClr val="0070C0"/>
                </a:solidFill>
                <a:latin typeface="Candara" panose="020E0502030303020204" pitchFamily="34" charset="0"/>
              </a:rPr>
              <a:t>CMIP</a:t>
            </a:r>
            <a:r>
              <a:rPr lang="en-US" sz="1800" dirty="0">
                <a:latin typeface="Candara" panose="020E0502030303020204" pitchFamily="34" charset="0"/>
              </a:rPr>
              <a:t>) and </a:t>
            </a:r>
            <a:r>
              <a:rPr lang="en-US" sz="1800" b="1" dirty="0" smtClean="0">
                <a:solidFill>
                  <a:srgbClr val="0070C0"/>
                </a:solidFill>
                <a:latin typeface="Candara" panose="020E0502030303020204" pitchFamily="34" charset="0"/>
              </a:rPr>
              <a:t>Common Management </a:t>
            </a:r>
            <a:r>
              <a:rPr lang="en-US" sz="1800" b="1" dirty="0">
                <a:solidFill>
                  <a:srgbClr val="0070C0"/>
                </a:solidFill>
                <a:latin typeface="Candara" panose="020E0502030303020204" pitchFamily="34" charset="0"/>
              </a:rPr>
              <a:t>Information Services</a:t>
            </a:r>
            <a:r>
              <a:rPr lang="en-US" sz="1800" dirty="0">
                <a:latin typeface="Candara" panose="020E0502030303020204" pitchFamily="34" charset="0"/>
              </a:rPr>
              <a:t> (</a:t>
            </a:r>
            <a:r>
              <a:rPr lang="en-US" sz="1800" b="1" dirty="0">
                <a:solidFill>
                  <a:srgbClr val="0070C0"/>
                </a:solidFill>
                <a:latin typeface="Candara" panose="020E0502030303020204" pitchFamily="34" charset="0"/>
              </a:rPr>
              <a:t>CMIS</a:t>
            </a:r>
            <a:r>
              <a:rPr lang="en-US" sz="1800" dirty="0">
                <a:latin typeface="Candara" panose="020E0502030303020204" pitchFamily="34" charset="0"/>
              </a:rPr>
              <a:t>). Although this chapter addresses telecommunications </a:t>
            </a:r>
            <a:r>
              <a:rPr lang="en-US" sz="1800" dirty="0" smtClean="0">
                <a:latin typeface="Candara" panose="020E0502030303020204" pitchFamily="34" charset="0"/>
              </a:rPr>
              <a:t>network </a:t>
            </a:r>
            <a:r>
              <a:rPr lang="en-US" sz="1800" dirty="0">
                <a:latin typeface="Candara" panose="020E0502030303020204" pitchFamily="34" charset="0"/>
              </a:rPr>
              <a:t>management without the requirement of CMIP/CMIS-based </a:t>
            </a:r>
            <a:r>
              <a:rPr lang="en-US" sz="1800" dirty="0" smtClean="0">
                <a:latin typeface="Candara" panose="020E0502030303020204" pitchFamily="34" charset="0"/>
              </a:rPr>
              <a:t>management.</a:t>
            </a:r>
          </a:p>
          <a:p>
            <a:pPr>
              <a:lnSpc>
                <a:spcPct val="150000"/>
              </a:lnSpc>
            </a:pP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In 1986, the International Telecommunications Union—Telecommunications (ITU-T) proposed </a:t>
            </a:r>
            <a:r>
              <a:rPr lang="en-US" sz="1800" dirty="0" smtClean="0">
                <a:latin typeface="Candara" panose="020E0502030303020204" pitchFamily="34" charset="0"/>
              </a:rPr>
              <a:t>the concept </a:t>
            </a:r>
            <a:r>
              <a:rPr lang="en-US" sz="1800" dirty="0">
                <a:latin typeface="Candara" panose="020E0502030303020204" pitchFamily="34" charset="0"/>
              </a:rPr>
              <a:t>of </a:t>
            </a:r>
            <a:r>
              <a:rPr lang="en-US" sz="1800" b="1" dirty="0">
                <a:solidFill>
                  <a:srgbClr val="0070C0"/>
                </a:solidFill>
                <a:latin typeface="Candara" panose="020E0502030303020204" pitchFamily="34" charset="0"/>
              </a:rPr>
              <a:t>Telecommunications Management Network </a:t>
            </a:r>
            <a:r>
              <a:rPr lang="en-US" sz="1800" dirty="0">
                <a:latin typeface="Candara" panose="020E0502030303020204" pitchFamily="34" charset="0"/>
              </a:rPr>
              <a:t>(</a:t>
            </a:r>
            <a:r>
              <a:rPr lang="en-US" sz="1800" b="1" dirty="0">
                <a:solidFill>
                  <a:srgbClr val="0070C0"/>
                </a:solidFill>
                <a:latin typeface="Candara" panose="020E0502030303020204" pitchFamily="34" charset="0"/>
              </a:rPr>
              <a:t>TMN</a:t>
            </a:r>
            <a:r>
              <a:rPr lang="en-US" sz="1800" dirty="0">
                <a:latin typeface="Candara" panose="020E0502030303020204" pitchFamily="34" charset="0"/>
              </a:rPr>
              <a:t>) to address </a:t>
            </a:r>
            <a:r>
              <a:rPr lang="en-US" sz="1800" b="1" dirty="0">
                <a:solidFill>
                  <a:srgbClr val="CC6600"/>
                </a:solidFill>
                <a:latin typeface="Candara" panose="020E0502030303020204" pitchFamily="34" charset="0"/>
              </a:rPr>
              <a:t>interoperability</a:t>
            </a:r>
            <a:r>
              <a:rPr lang="en-US" sz="1800" dirty="0">
                <a:solidFill>
                  <a:srgbClr val="CC6600"/>
                </a:solidFill>
                <a:latin typeface="Candara" panose="020E0502030303020204" pitchFamily="34" charset="0"/>
              </a:rPr>
              <a:t> </a:t>
            </a:r>
            <a:r>
              <a:rPr lang="en-US" sz="1800" dirty="0">
                <a:latin typeface="Candara" panose="020E0502030303020204" pitchFamily="34" charset="0"/>
              </a:rPr>
              <a:t>of </a:t>
            </a:r>
            <a:r>
              <a:rPr lang="en-US" sz="1800" b="1" dirty="0" smtClean="0">
                <a:latin typeface="Candara" panose="020E0502030303020204" pitchFamily="34" charset="0"/>
              </a:rPr>
              <a:t>multivendor </a:t>
            </a:r>
            <a:r>
              <a:rPr lang="en-US" sz="1800" b="1" dirty="0">
                <a:latin typeface="Candara" panose="020E0502030303020204" pitchFamily="34" charset="0"/>
              </a:rPr>
              <a:t>equipment </a:t>
            </a:r>
            <a:r>
              <a:rPr lang="en-US" sz="1800" dirty="0">
                <a:latin typeface="Candara" panose="020E0502030303020204" pitchFamily="34" charset="0"/>
              </a:rPr>
              <a:t>used by service providers and to define standard interfaces between the service </a:t>
            </a:r>
            <a:r>
              <a:rPr lang="en-US" sz="1800" dirty="0" smtClean="0">
                <a:latin typeface="Candara" panose="020E0502030303020204" pitchFamily="34" charset="0"/>
              </a:rPr>
              <a:t>provider operations</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In </a:t>
            </a:r>
            <a:r>
              <a:rPr lang="en-US" sz="1800" dirty="0">
                <a:latin typeface="Candara" panose="020E0502030303020204" pitchFamily="34" charset="0"/>
              </a:rPr>
              <a:t>addition, it also extended the concept of management to include not only management </a:t>
            </a:r>
            <a:r>
              <a:rPr lang="en-US" sz="1800" dirty="0" smtClean="0">
                <a:latin typeface="Candara" panose="020E0502030303020204" pitchFamily="34" charset="0"/>
              </a:rPr>
              <a:t>of networks </a:t>
            </a:r>
            <a:r>
              <a:rPr lang="en-US" sz="1800" dirty="0">
                <a:latin typeface="Candara" panose="020E0502030303020204" pitchFamily="34" charset="0"/>
              </a:rPr>
              <a:t>and network elements, but also service functions of service providers. It was envisioned as </a:t>
            </a:r>
            <a:r>
              <a:rPr lang="en-US" sz="1800" dirty="0" smtClean="0">
                <a:latin typeface="Candara" panose="020E0502030303020204" pitchFamily="34" charset="0"/>
              </a:rPr>
              <a:t>a solution </a:t>
            </a:r>
            <a:r>
              <a:rPr lang="en-US" sz="1800" dirty="0">
                <a:latin typeface="Candara" panose="020E0502030303020204" pitchFamily="34" charset="0"/>
              </a:rPr>
              <a:t>to the complex problems of operation, administration, maintenance, and provisioning (</a:t>
            </a:r>
            <a:r>
              <a:rPr lang="en-US" sz="1800" dirty="0" smtClean="0">
                <a:latin typeface="Candara" panose="020E0502030303020204" pitchFamily="34" charset="0"/>
              </a:rPr>
              <a:t>OAMP) for </a:t>
            </a:r>
            <a:r>
              <a:rPr lang="en-US" sz="1800" dirty="0">
                <a:latin typeface="Candara" panose="020E0502030303020204" pitchFamily="34" charset="0"/>
              </a:rPr>
              <a:t>the telecommunication networks and services.</a:t>
            </a:r>
          </a:p>
        </p:txBody>
      </p:sp>
      <p:sp>
        <p:nvSpPr>
          <p:cNvPr id="3" name="Rectangle 2"/>
          <p:cNvSpPr/>
          <p:nvPr/>
        </p:nvSpPr>
        <p:spPr>
          <a:xfrm>
            <a:off x="7046732" y="7412324"/>
            <a:ext cx="2754280" cy="307777"/>
          </a:xfrm>
          <a:prstGeom prst="rect">
            <a:avLst/>
          </a:prstGeom>
        </p:spPr>
        <p:txBody>
          <a:bodyPr wrap="none">
            <a:spAutoFit/>
          </a:bodyPr>
          <a:lstStyle/>
          <a:p>
            <a:r>
              <a:rPr lang="en-US" b="1" dirty="0" smtClean="0">
                <a:latin typeface="Candara" panose="020E0502030303020204" pitchFamily="34" charset="0"/>
              </a:rPr>
              <a:t>Interoperability </a:t>
            </a:r>
            <a:r>
              <a:rPr lang="ar-SA" dirty="0">
                <a:latin typeface="Candara" panose="020E0502030303020204" pitchFamily="34" charset="0"/>
              </a:rPr>
              <a:t>قابلة للتشغيل المتبادل</a:t>
            </a:r>
            <a:r>
              <a:rPr lang="ar-SA" b="1" dirty="0">
                <a:latin typeface="Candara" panose="020E0502030303020204" pitchFamily="34" charset="0"/>
              </a:rPr>
              <a:t>.</a:t>
            </a:r>
            <a:r>
              <a:rPr lang="en-US" dirty="0" smtClean="0">
                <a:latin typeface="Candara" panose="020E0502030303020204" pitchFamily="34" charset="0"/>
              </a:rPr>
              <a:t> </a:t>
            </a:r>
            <a:endParaRPr lang="en-US" dirty="0"/>
          </a:p>
        </p:txBody>
      </p:sp>
    </p:spTree>
    <p:extLst>
      <p:ext uri="{BB962C8B-B14F-4D97-AF65-F5344CB8AC3E}">
        <p14:creationId xmlns:p14="http://schemas.microsoft.com/office/powerpoint/2010/main" val="458938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cxnSp>
        <p:nvCxnSpPr>
          <p:cNvPr id="79" name="Shape 79"/>
          <p:cNvCxnSpPr/>
          <p:nvPr/>
        </p:nvCxnSpPr>
        <p:spPr>
          <a:xfrm>
            <a:off x="457200" y="3379694"/>
            <a:ext cx="5638800" cy="0"/>
          </a:xfrm>
          <a:prstGeom prst="straightConnector1">
            <a:avLst/>
          </a:prstGeom>
          <a:noFill/>
          <a:ln w="12700" cap="rnd" cmpd="sng">
            <a:solidFill>
              <a:schemeClr val="dk1"/>
            </a:solidFill>
            <a:prstDash val="solid"/>
            <a:miter/>
            <a:headEnd type="none" w="med" len="med"/>
            <a:tailEnd type="none" w="med" len="med"/>
          </a:ln>
        </p:spPr>
      </p:cxnSp>
      <p:sp>
        <p:nvSpPr>
          <p:cNvPr id="80" name="Shape 80"/>
          <p:cNvSpPr txBox="1"/>
          <p:nvPr/>
        </p:nvSpPr>
        <p:spPr>
          <a:xfrm>
            <a:off x="-152400" y="3379694"/>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1" name="Shape 81"/>
          <p:cNvSpPr txBox="1"/>
          <p:nvPr/>
        </p:nvSpPr>
        <p:spPr>
          <a:xfrm>
            <a:off x="3200401" y="533400"/>
            <a:ext cx="5714999"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TMN</a:t>
            </a:r>
          </a:p>
        </p:txBody>
      </p:sp>
      <p:sp>
        <p:nvSpPr>
          <p:cNvPr id="82" name="Shape 82"/>
          <p:cNvSpPr txBox="1"/>
          <p:nvPr/>
        </p:nvSpPr>
        <p:spPr>
          <a:xfrm>
            <a:off x="1219201" y="1042987"/>
            <a:ext cx="10650070" cy="2647950"/>
          </a:xfrm>
          <a:prstGeom prst="rect">
            <a:avLst/>
          </a:prstGeom>
          <a:noFill/>
          <a:ln>
            <a:noFill/>
          </a:ln>
        </p:spPr>
        <p:txBody>
          <a:bodyPr lIns="91425" tIns="45700" rIns="91425" bIns="45700" anchor="t" anchorCtr="0">
            <a:noAutofit/>
          </a:bodyPr>
          <a:lstStyle/>
          <a:p>
            <a:pPr>
              <a:lnSpc>
                <a:spcPct val="120000"/>
              </a:lnSpc>
              <a:buClr>
                <a:schemeClr val="dk1"/>
              </a:buClr>
              <a:buSzPct val="100000"/>
              <a:buFont typeface="Arial"/>
              <a:buChar char="•"/>
            </a:pPr>
            <a:r>
              <a:rPr lang="en-US" sz="2000" dirty="0">
                <a:solidFill>
                  <a:schemeClr val="dk1"/>
                </a:solidFill>
                <a:latin typeface="Candara" panose="020E0502030303020204" pitchFamily="34" charset="0"/>
              </a:rPr>
              <a:t> Necessity for </a:t>
            </a:r>
            <a:r>
              <a:rPr lang="en-US" sz="2000" b="1" dirty="0">
                <a:solidFill>
                  <a:srgbClr val="0070C0"/>
                </a:solidFill>
                <a:latin typeface="Candara" panose="020E0502030303020204" pitchFamily="34" charset="0"/>
              </a:rPr>
              <a:t>interoperability</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basis for TMN</a:t>
            </a:r>
          </a:p>
          <a:p>
            <a:pPr>
              <a:lnSpc>
                <a:spcPct val="120000"/>
              </a:lnSpc>
              <a:buClr>
                <a:schemeClr val="dk1"/>
              </a:buClr>
              <a:buSzPct val="100000"/>
              <a:buFont typeface="Arial"/>
              <a:buChar char="•"/>
            </a:pPr>
            <a:r>
              <a:rPr lang="en-US" sz="2000" dirty="0">
                <a:solidFill>
                  <a:schemeClr val="dk1"/>
                </a:solidFill>
                <a:latin typeface="Candara" panose="020E0502030303020204" pitchFamily="34" charset="0"/>
              </a:rPr>
              <a:t> Need for management of more than just </a:t>
            </a:r>
            <a:r>
              <a:rPr lang="en-US" sz="2000" dirty="0" smtClean="0">
                <a:solidFill>
                  <a:schemeClr val="dk1"/>
                </a:solidFill>
                <a:latin typeface="Candara" panose="020E0502030303020204" pitchFamily="34" charset="0"/>
              </a:rPr>
              <a:t>the </a:t>
            </a:r>
            <a:r>
              <a:rPr lang="en-US" sz="2000" dirty="0">
                <a:solidFill>
                  <a:schemeClr val="dk1"/>
                </a:solidFill>
                <a:latin typeface="Candara" panose="020E0502030303020204" pitchFamily="34" charset="0"/>
              </a:rPr>
              <a:t>network components</a:t>
            </a:r>
          </a:p>
          <a:p>
            <a:pPr>
              <a:lnSpc>
                <a:spcPct val="12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Networks</a:t>
            </a:r>
            <a:r>
              <a:rPr lang="en-US" sz="2000" dirty="0">
                <a:solidFill>
                  <a:srgbClr val="0070C0"/>
                </a:solidFill>
                <a:latin typeface="Candara" panose="020E0502030303020204" pitchFamily="34" charset="0"/>
              </a:rPr>
              <a:t> / </a:t>
            </a:r>
            <a:r>
              <a:rPr lang="en-US" sz="2000" b="1" dirty="0">
                <a:solidFill>
                  <a:srgbClr val="0070C0"/>
                </a:solidFill>
                <a:latin typeface="Candara" panose="020E0502030303020204" pitchFamily="34" charset="0"/>
              </a:rPr>
              <a:t>subnetworks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need to be managed</a:t>
            </a:r>
          </a:p>
          <a:p>
            <a:pPr>
              <a:lnSpc>
                <a:spcPct val="12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Services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 internal and external need management</a:t>
            </a:r>
          </a:p>
          <a:p>
            <a:pPr>
              <a:lnSpc>
                <a:spcPct val="12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Business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management needs to be addressed </a:t>
            </a:r>
          </a:p>
          <a:p>
            <a:pPr>
              <a:lnSpc>
                <a:spcPct val="120000"/>
              </a:lnSpc>
              <a:buClr>
                <a:schemeClr val="dk1"/>
              </a:buClr>
              <a:buSzPct val="100000"/>
              <a:buFont typeface="Arial"/>
              <a:buChar char="•"/>
            </a:pPr>
            <a:r>
              <a:rPr lang="en-US" sz="2000" dirty="0">
                <a:solidFill>
                  <a:schemeClr val="dk1"/>
                </a:solidFill>
                <a:latin typeface="Candara" panose="020E0502030303020204" pitchFamily="34" charset="0"/>
              </a:rPr>
              <a:t> TMN joint effort by </a:t>
            </a:r>
            <a:r>
              <a:rPr lang="en-US" sz="2000" b="1" dirty="0">
                <a:solidFill>
                  <a:srgbClr val="0070C0"/>
                </a:solidFill>
                <a:latin typeface="Candara" panose="020E0502030303020204" pitchFamily="34" charset="0"/>
              </a:rPr>
              <a:t>ITU-T</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and </a:t>
            </a:r>
            <a:r>
              <a:rPr lang="en-US" sz="2000" b="1" dirty="0">
                <a:solidFill>
                  <a:srgbClr val="0070C0"/>
                </a:solidFill>
                <a:latin typeface="Candara" panose="020E0502030303020204" pitchFamily="34" charset="0"/>
              </a:rPr>
              <a:t>ISO</a:t>
            </a:r>
          </a:p>
        </p:txBody>
      </p:sp>
      <p:cxnSp>
        <p:nvCxnSpPr>
          <p:cNvPr id="86" name="Shape 8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7" name="Shape 87"/>
          <p:cNvSpPr txBox="1"/>
          <p:nvPr/>
        </p:nvSpPr>
        <p:spPr>
          <a:xfrm>
            <a:off x="2971801" y="22860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cxnSp>
        <p:nvCxnSpPr>
          <p:cNvPr id="92" name="Shape 92"/>
          <p:cNvCxnSpPr/>
          <p:nvPr/>
        </p:nvCxnSpPr>
        <p:spPr>
          <a:xfrm>
            <a:off x="404533" y="4433047"/>
            <a:ext cx="5638800" cy="0"/>
          </a:xfrm>
          <a:prstGeom prst="straightConnector1">
            <a:avLst/>
          </a:prstGeom>
          <a:noFill/>
          <a:ln w="12700" cap="rnd" cmpd="sng">
            <a:solidFill>
              <a:schemeClr val="dk1"/>
            </a:solidFill>
            <a:prstDash val="solid"/>
            <a:miter/>
            <a:headEnd type="none" w="med" len="med"/>
            <a:tailEnd type="none" w="med" len="med"/>
          </a:ln>
        </p:spPr>
      </p:cxnSp>
      <p:sp>
        <p:nvSpPr>
          <p:cNvPr id="93" name="Shape 93"/>
          <p:cNvSpPr txBox="1"/>
          <p:nvPr/>
        </p:nvSpPr>
        <p:spPr>
          <a:xfrm>
            <a:off x="0" y="4624153"/>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4" name="Shape 94"/>
          <p:cNvSpPr txBox="1"/>
          <p:nvPr/>
        </p:nvSpPr>
        <p:spPr>
          <a:xfrm>
            <a:off x="298170" y="304800"/>
            <a:ext cx="5726112"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OS</a:t>
            </a:r>
            <a:r>
              <a:rPr lang="en-US" sz="3200" b="1" dirty="0">
                <a:solidFill>
                  <a:schemeClr val="dk1"/>
                </a:solidFill>
                <a:latin typeface="Candara" panose="020E0502030303020204" pitchFamily="34" charset="0"/>
              </a:rPr>
              <a:t>: Trunk Testing System</a:t>
            </a:r>
          </a:p>
        </p:txBody>
      </p:sp>
      <p:sp>
        <p:nvSpPr>
          <p:cNvPr id="96" name="Shape 96"/>
          <p:cNvSpPr txBox="1"/>
          <p:nvPr/>
        </p:nvSpPr>
        <p:spPr>
          <a:xfrm>
            <a:off x="298170" y="5070725"/>
            <a:ext cx="5745163" cy="1616074"/>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b="1" dirty="0" smtClean="0">
                <a:solidFill>
                  <a:srgbClr val="0070C0"/>
                </a:solidFill>
                <a:latin typeface="Candara" panose="020E0502030303020204" pitchFamily="34" charset="0"/>
              </a:rPr>
              <a:t>Trunk</a:t>
            </a:r>
            <a:r>
              <a:rPr lang="en-US" sz="2000" dirty="0" smtClean="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is a </a:t>
            </a:r>
            <a:r>
              <a:rPr lang="en-US" sz="2000" b="1" dirty="0">
                <a:solidFill>
                  <a:schemeClr val="dk1"/>
                </a:solidFill>
                <a:latin typeface="Candara" panose="020E0502030303020204" pitchFamily="34" charset="0"/>
              </a:rPr>
              <a:t>logical connection </a:t>
            </a:r>
            <a:r>
              <a:rPr lang="en-US" sz="2000" dirty="0">
                <a:solidFill>
                  <a:schemeClr val="dk1"/>
                </a:solidFill>
                <a:latin typeface="Candara" panose="020E0502030303020204" pitchFamily="34" charset="0"/>
              </a:rPr>
              <a:t>between </a:t>
            </a:r>
            <a:r>
              <a:rPr lang="en-US" sz="2000" b="1" dirty="0">
                <a:solidFill>
                  <a:schemeClr val="dk1"/>
                </a:solidFill>
                <a:latin typeface="Candara" panose="020E0502030303020204" pitchFamily="34" charset="0"/>
              </a:rPr>
              <a:t>two </a:t>
            </a:r>
            <a:r>
              <a:rPr lang="en-US" sz="2000" b="1" dirty="0" smtClean="0">
                <a:solidFill>
                  <a:schemeClr val="dk1"/>
                </a:solidFill>
                <a:latin typeface="Candara" panose="020E0502030303020204" pitchFamily="34" charset="0"/>
              </a:rPr>
              <a:t>switching </a:t>
            </a:r>
            <a:r>
              <a:rPr lang="en-US" sz="2000" b="1" dirty="0">
                <a:solidFill>
                  <a:schemeClr val="dk1"/>
                </a:solidFill>
                <a:latin typeface="Candara" panose="020E0502030303020204" pitchFamily="34" charset="0"/>
              </a:rPr>
              <a:t>nodes</a:t>
            </a:r>
          </a:p>
          <a:p>
            <a:pPr marL="342900" indent="-342900">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Periodic </a:t>
            </a:r>
            <a:r>
              <a:rPr lang="en-US" sz="2000" b="1" dirty="0">
                <a:solidFill>
                  <a:schemeClr val="dk1"/>
                </a:solidFill>
                <a:latin typeface="Candara" panose="020E0502030303020204" pitchFamily="34" charset="0"/>
              </a:rPr>
              <a:t>measurement </a:t>
            </a:r>
            <a:r>
              <a:rPr lang="en-US" sz="2000" dirty="0">
                <a:solidFill>
                  <a:schemeClr val="dk1"/>
                </a:solidFill>
                <a:latin typeface="Candara" panose="020E0502030303020204" pitchFamily="34" charset="0"/>
              </a:rPr>
              <a:t>of loss and S/N of all trunks</a:t>
            </a:r>
          </a:p>
          <a:p>
            <a:pPr marL="342900" indent="-342900">
              <a:buClr>
                <a:schemeClr val="dk1"/>
              </a:buClr>
              <a:buSzPct val="100000"/>
              <a:buFont typeface="Arial" panose="020B0604020202020204" pitchFamily="34" charset="0"/>
              <a:buChar char="•"/>
            </a:pPr>
            <a:r>
              <a:rPr lang="en-US" sz="2000" dirty="0" smtClean="0">
                <a:solidFill>
                  <a:schemeClr val="dk1"/>
                </a:solidFill>
                <a:latin typeface="Candara" panose="020E0502030303020204" pitchFamily="34" charset="0"/>
              </a:rPr>
              <a:t>Failing </a:t>
            </a:r>
            <a:r>
              <a:rPr lang="en-US" sz="2000" dirty="0">
                <a:solidFill>
                  <a:schemeClr val="dk1"/>
                </a:solidFill>
                <a:latin typeface="Candara" panose="020E0502030303020204" pitchFamily="34" charset="0"/>
              </a:rPr>
              <a:t>threshold set for QoS; </a:t>
            </a:r>
            <a:r>
              <a:rPr lang="en-US" sz="2000" b="1" dirty="0">
                <a:solidFill>
                  <a:schemeClr val="dk1"/>
                </a:solidFill>
                <a:latin typeface="Candara" panose="020E0502030303020204" pitchFamily="34" charset="0"/>
              </a:rPr>
              <a:t>failing trunks </a:t>
            </a:r>
            <a:r>
              <a:rPr lang="en-US" sz="2000" b="1" dirty="0" smtClean="0">
                <a:solidFill>
                  <a:srgbClr val="CC6600"/>
                </a:solidFill>
                <a:latin typeface="Candara" panose="020E0502030303020204" pitchFamily="34" charset="0"/>
              </a:rPr>
              <a:t>removed</a:t>
            </a:r>
            <a:r>
              <a:rPr lang="en-US" sz="2000" b="1" dirty="0">
                <a:solidFill>
                  <a:srgbClr val="CC6600"/>
                </a:solidFill>
                <a:latin typeface="Candara" panose="020E0502030303020204" pitchFamily="34" charset="0"/>
              </a:rPr>
              <a:t> </a:t>
            </a:r>
            <a:r>
              <a:rPr lang="en-US" sz="2000" b="1" dirty="0" smtClean="0">
                <a:solidFill>
                  <a:srgbClr val="CC6600"/>
                </a:solidFill>
                <a:latin typeface="Candara" panose="020E0502030303020204" pitchFamily="34" charset="0"/>
              </a:rPr>
              <a:t>out </a:t>
            </a:r>
            <a:r>
              <a:rPr lang="en-US" sz="2000" dirty="0">
                <a:solidFill>
                  <a:schemeClr val="dk1"/>
                </a:solidFill>
                <a:latin typeface="Candara" panose="020E0502030303020204" pitchFamily="34" charset="0"/>
              </a:rPr>
              <a:t>of service before the customer complains</a:t>
            </a:r>
          </a:p>
        </p:txBody>
      </p:sp>
      <p:cxnSp>
        <p:nvCxnSpPr>
          <p:cNvPr id="100" name="Shape 100"/>
          <p:cNvCxnSpPr/>
          <p:nvPr/>
        </p:nvCxnSpPr>
        <p:spPr>
          <a:xfrm>
            <a:off x="385483"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01" name="Shape 101"/>
          <p:cNvSpPr txBox="1"/>
          <p:nvPr/>
        </p:nvSpPr>
        <p:spPr>
          <a:xfrm>
            <a:off x="156884"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2" name="Picture 1"/>
          <p:cNvPicPr>
            <a:picLocks noChangeAspect="1"/>
          </p:cNvPicPr>
          <p:nvPr/>
        </p:nvPicPr>
        <p:blipFill>
          <a:blip r:embed="rId3"/>
          <a:stretch>
            <a:fillRect/>
          </a:stretch>
        </p:blipFill>
        <p:spPr>
          <a:xfrm>
            <a:off x="385483" y="1129673"/>
            <a:ext cx="6070644" cy="2946422"/>
          </a:xfrm>
          <a:prstGeom prst="rect">
            <a:avLst/>
          </a:prstGeom>
        </p:spPr>
      </p:pic>
      <p:sp>
        <p:nvSpPr>
          <p:cNvPr id="3" name="TextBox 2"/>
          <p:cNvSpPr txBox="1"/>
          <p:nvPr/>
        </p:nvSpPr>
        <p:spPr>
          <a:xfrm>
            <a:off x="298170" y="7512423"/>
            <a:ext cx="11606959" cy="1200329"/>
          </a:xfrm>
          <a:prstGeom prst="rect">
            <a:avLst/>
          </a:prstGeom>
          <a:noFill/>
        </p:spPr>
        <p:txBody>
          <a:bodyPr wrap="square" rtlCol="0">
            <a:spAutoFit/>
          </a:bodyPr>
          <a:lstStyle/>
          <a:p>
            <a:r>
              <a:rPr lang="en-US" sz="1800" dirty="0">
                <a:latin typeface="Candara" panose="020E0502030303020204" pitchFamily="34" charset="0"/>
              </a:rPr>
              <a:t>TMN is built using the building blocks of the operations support system</a:t>
            </a:r>
            <a:r>
              <a:rPr lang="en-US" sz="1800" dirty="0" smtClean="0">
                <a:latin typeface="Candara" panose="020E0502030303020204" pitchFamily="34" charset="0"/>
              </a:rPr>
              <a:t>.</a:t>
            </a:r>
          </a:p>
          <a:p>
            <a:r>
              <a:rPr lang="en-US" sz="1800" dirty="0">
                <a:latin typeface="Candara" panose="020E0502030303020204" pitchFamily="34" charset="0"/>
              </a:rPr>
              <a:t>Figure 10.1 and </a:t>
            </a:r>
            <a:r>
              <a:rPr lang="en-US" sz="1800" dirty="0" smtClean="0">
                <a:latin typeface="Candara" panose="020E0502030303020204" pitchFamily="34" charset="0"/>
              </a:rPr>
              <a:t>Figure </a:t>
            </a:r>
            <a:r>
              <a:rPr lang="en-US" sz="1800" dirty="0">
                <a:latin typeface="Candara" panose="020E0502030303020204" pitchFamily="34" charset="0"/>
              </a:rPr>
              <a:t>10.2 present two examples of operations systems that are used in the operation of telephone </a:t>
            </a:r>
            <a:r>
              <a:rPr lang="en-US" sz="1800" dirty="0" smtClean="0">
                <a:latin typeface="Candara" panose="020E0502030303020204" pitchFamily="34" charset="0"/>
              </a:rPr>
              <a:t>network and </a:t>
            </a:r>
            <a:r>
              <a:rPr lang="en-US" sz="1800" dirty="0">
                <a:latin typeface="Candara" panose="020E0502030303020204" pitchFamily="34" charset="0"/>
              </a:rPr>
              <a:t>services: trunk test system and traffic measurement system</a:t>
            </a:r>
            <a:r>
              <a:rPr lang="en-US" sz="1800" dirty="0" smtClean="0">
                <a:latin typeface="Candara" panose="020E0502030303020204" pitchFamily="34" charset="0"/>
              </a:rPr>
              <a:t>.</a:t>
            </a:r>
          </a:p>
          <a:p>
            <a:endParaRPr lang="en-US" sz="1800" dirty="0">
              <a:latin typeface="Candara" panose="020E0502030303020204" pitchFamily="34" charset="0"/>
            </a:endParaRPr>
          </a:p>
        </p:txBody>
      </p:sp>
      <p:cxnSp>
        <p:nvCxnSpPr>
          <p:cNvPr id="11" name="Shape 92"/>
          <p:cNvCxnSpPr/>
          <p:nvPr/>
        </p:nvCxnSpPr>
        <p:spPr>
          <a:xfrm>
            <a:off x="298170" y="7481046"/>
            <a:ext cx="5638800" cy="0"/>
          </a:xfrm>
          <a:prstGeom prst="straightConnector1">
            <a:avLst/>
          </a:prstGeom>
          <a:noFill/>
          <a:ln w="12700" cap="rnd" cmpd="sng">
            <a:solidFill>
              <a:schemeClr val="dk1"/>
            </a:solidFill>
            <a:prstDash val="solid"/>
            <a:miter/>
            <a:headEnd type="none" w="med" len="med"/>
            <a:tailEnd type="none" w="med" len="med"/>
          </a:ln>
        </p:spPr>
      </p:cxnSp>
      <p:sp>
        <p:nvSpPr>
          <p:cNvPr id="4" name="TextBox 3"/>
          <p:cNvSpPr txBox="1"/>
          <p:nvPr/>
        </p:nvSpPr>
        <p:spPr>
          <a:xfrm>
            <a:off x="6456127" y="328424"/>
            <a:ext cx="5580363" cy="6801862"/>
          </a:xfrm>
          <a:prstGeom prst="rect">
            <a:avLst/>
          </a:prstGeom>
          <a:noFill/>
        </p:spPr>
        <p:txBody>
          <a:bodyPr wrap="square" rtlCol="0">
            <a:spAutoFit/>
          </a:bodyPr>
          <a:lstStyle/>
          <a:p>
            <a:pPr>
              <a:spcAft>
                <a:spcPts val="1200"/>
              </a:spcAft>
            </a:pPr>
            <a:r>
              <a:rPr lang="en-US" sz="1800" dirty="0">
                <a:latin typeface="Candara" panose="020E0502030303020204" pitchFamily="34" charset="0"/>
              </a:rPr>
              <a:t>The trunk test system shown in Figure 10.1 is </a:t>
            </a:r>
            <a:r>
              <a:rPr lang="en-US" sz="1800" b="1" dirty="0">
                <a:solidFill>
                  <a:srgbClr val="0070C0"/>
                </a:solidFill>
                <a:latin typeface="Candara" panose="020E0502030303020204" pitchFamily="34" charset="0"/>
              </a:rPr>
              <a:t>used to monitor the loss and signal-to-noise ratio </a:t>
            </a:r>
            <a:r>
              <a:rPr lang="en-US" sz="1800" b="1" dirty="0" smtClean="0">
                <a:solidFill>
                  <a:srgbClr val="0070C0"/>
                </a:solidFill>
                <a:latin typeface="Candara" panose="020E0502030303020204" pitchFamily="34" charset="0"/>
              </a:rPr>
              <a:t>in the </a:t>
            </a:r>
            <a:r>
              <a:rPr lang="en-US" sz="1800" b="1" dirty="0">
                <a:solidFill>
                  <a:srgbClr val="0070C0"/>
                </a:solidFill>
                <a:latin typeface="Candara" panose="020E0502030303020204" pitchFamily="34" charset="0"/>
              </a:rPr>
              <a:t>trunk transmission system in Bell System</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A </a:t>
            </a:r>
            <a:r>
              <a:rPr lang="en-US" sz="1800" dirty="0">
                <a:latin typeface="Candara" panose="020E0502030303020204" pitchFamily="34" charset="0"/>
              </a:rPr>
              <a:t>trunk is a logical entity linking two switching offices</a:t>
            </a:r>
            <a:r>
              <a:rPr lang="en-US" sz="1800" dirty="0" smtClean="0">
                <a:latin typeface="Candara" panose="020E0502030303020204" pitchFamily="34" charset="0"/>
              </a:rPr>
              <a:t>.</a:t>
            </a:r>
          </a:p>
          <a:p>
            <a:pPr>
              <a:spcAft>
                <a:spcPts val="1200"/>
              </a:spcAft>
            </a:pPr>
            <a:r>
              <a:rPr lang="en-US" sz="1800" dirty="0">
                <a:latin typeface="Candara" panose="020E0502030303020204" pitchFamily="34" charset="0"/>
              </a:rPr>
              <a:t>It can seize any available cable facility between the switches while carrying traffic. In order to </a:t>
            </a:r>
            <a:r>
              <a:rPr lang="en-US" sz="1800" dirty="0" smtClean="0">
                <a:latin typeface="Candara" panose="020E0502030303020204" pitchFamily="34" charset="0"/>
              </a:rPr>
              <a:t>ensure </a:t>
            </a:r>
            <a:r>
              <a:rPr lang="en-US" sz="1800" b="1" dirty="0" smtClean="0">
                <a:latin typeface="Candara" panose="020E0502030303020204" pitchFamily="34" charset="0"/>
              </a:rPr>
              <a:t>quality </a:t>
            </a:r>
            <a:r>
              <a:rPr lang="en-US" sz="1800" b="1" dirty="0">
                <a:latin typeface="Candara" panose="020E0502030303020204" pitchFamily="34" charset="0"/>
              </a:rPr>
              <a:t>of service</a:t>
            </a:r>
            <a:r>
              <a:rPr lang="en-US" sz="1800" dirty="0">
                <a:latin typeface="Candara" panose="020E0502030303020204" pitchFamily="34" charset="0"/>
              </a:rPr>
              <a:t>, loss and signal-to-noise on the trunks are measured at regular intervals by </a:t>
            </a:r>
            <a:r>
              <a:rPr lang="en-US" sz="1800" dirty="0" smtClean="0">
                <a:latin typeface="Candara" panose="020E0502030303020204" pitchFamily="34" charset="0"/>
              </a:rPr>
              <a:t>accessing every </a:t>
            </a:r>
            <a:r>
              <a:rPr lang="en-US" sz="1800" dirty="0">
                <a:latin typeface="Candara" panose="020E0502030303020204" pitchFamily="34" charset="0"/>
              </a:rPr>
              <a:t>trunk at each switching office. </a:t>
            </a:r>
            <a:r>
              <a:rPr lang="en-US" sz="1800" dirty="0" smtClean="0">
                <a:latin typeface="Candara" panose="020E0502030303020204" pitchFamily="34" charset="0"/>
              </a:rPr>
              <a:t>This </a:t>
            </a:r>
            <a:r>
              <a:rPr lang="en-US" sz="1800" dirty="0">
                <a:latin typeface="Candara" panose="020E0502030303020204" pitchFamily="34" charset="0"/>
              </a:rPr>
              <a:t>is done from a centralized test center</a:t>
            </a:r>
            <a:r>
              <a:rPr lang="en-US" sz="1800" dirty="0" smtClean="0">
                <a:latin typeface="Candara" panose="020E0502030303020204" pitchFamily="34" charset="0"/>
              </a:rPr>
              <a:t>.</a:t>
            </a:r>
          </a:p>
          <a:p>
            <a:pPr>
              <a:spcAft>
                <a:spcPts val="1200"/>
              </a:spcAft>
            </a:pPr>
            <a:r>
              <a:rPr lang="en-US" sz="1800" dirty="0" smtClean="0">
                <a:latin typeface="Candara" panose="020E0502030303020204" pitchFamily="34" charset="0"/>
              </a:rPr>
              <a:t>Any </a:t>
            </a:r>
            <a:r>
              <a:rPr lang="en-US" sz="1800" dirty="0">
                <a:latin typeface="Candara" panose="020E0502030303020204" pitchFamily="34" charset="0"/>
              </a:rPr>
              <a:t>trunk that fails </a:t>
            </a:r>
            <a:r>
              <a:rPr lang="en-US" sz="1800" dirty="0" smtClean="0">
                <a:latin typeface="Candara" panose="020E0502030303020204" pitchFamily="34" charset="0"/>
              </a:rPr>
              <a:t>to meet </a:t>
            </a:r>
            <a:r>
              <a:rPr lang="en-US" sz="1800" dirty="0">
                <a:latin typeface="Candara" panose="020E0502030303020204" pitchFamily="34" charset="0"/>
              </a:rPr>
              <a:t>the minimum criteria set for quality control is </a:t>
            </a:r>
            <a:r>
              <a:rPr lang="en-US" sz="1800" b="1" dirty="0">
                <a:latin typeface="Candara" panose="020E0502030303020204" pitchFamily="34" charset="0"/>
              </a:rPr>
              <a:t>removed</a:t>
            </a:r>
            <a:r>
              <a:rPr lang="en-US" sz="1800" dirty="0">
                <a:latin typeface="Candara" panose="020E0502030303020204" pitchFamily="34" charset="0"/>
              </a:rPr>
              <a:t> from service. Thus, by </a:t>
            </a:r>
            <a:r>
              <a:rPr lang="en-US" sz="1800" b="1" dirty="0">
                <a:latin typeface="Candara" panose="020E0502030303020204" pitchFamily="34" charset="0"/>
              </a:rPr>
              <a:t>removing a </a:t>
            </a:r>
            <a:r>
              <a:rPr lang="en-US" sz="1800" b="1" dirty="0" smtClean="0">
                <a:latin typeface="Candara" panose="020E0502030303020204" pitchFamily="34" charset="0"/>
              </a:rPr>
              <a:t>trunk out </a:t>
            </a:r>
            <a:r>
              <a:rPr lang="en-US" sz="1800" b="1" dirty="0">
                <a:latin typeface="Candara" panose="020E0502030303020204" pitchFamily="34" charset="0"/>
              </a:rPr>
              <a:t>of service </a:t>
            </a:r>
            <a:r>
              <a:rPr lang="en-US" sz="1800" dirty="0">
                <a:latin typeface="Candara" panose="020E0502030303020204" pitchFamily="34" charset="0"/>
              </a:rPr>
              <a:t>as it is failing (but before it actually fails), the customer does not see any degradation </a:t>
            </a:r>
            <a:r>
              <a:rPr lang="en-US" sz="1800" dirty="0" smtClean="0">
                <a:latin typeface="Candara" panose="020E0502030303020204" pitchFamily="34" charset="0"/>
              </a:rPr>
              <a:t>of service</a:t>
            </a:r>
            <a:r>
              <a:rPr lang="en-US" sz="1800" dirty="0">
                <a:latin typeface="Candara" panose="020E0502030303020204" pitchFamily="34" charset="0"/>
              </a:rPr>
              <a:t>. The same test system is also used for an on-demand test to track troubles.</a:t>
            </a:r>
          </a:p>
          <a:p>
            <a:pPr>
              <a:spcAft>
                <a:spcPts val="1200"/>
              </a:spcAft>
            </a:pPr>
            <a:r>
              <a:rPr lang="en-US" sz="1800" dirty="0">
                <a:latin typeface="Candara" panose="020E0502030303020204" pitchFamily="34" charset="0"/>
              </a:rPr>
              <a:t>Except during popular holidays such as Mother's Day, telephone service is almost always </a:t>
            </a:r>
            <a:r>
              <a:rPr lang="en-US" sz="1800" dirty="0" smtClean="0">
                <a:latin typeface="Candara" panose="020E0502030303020204" pitchFamily="34" charset="0"/>
              </a:rPr>
              <a:t>available for </a:t>
            </a:r>
            <a:r>
              <a:rPr lang="en-US" sz="1800" dirty="0">
                <a:latin typeface="Candara" panose="020E0502030303020204" pitchFamily="34" charset="0"/>
              </a:rPr>
              <a:t>communication at any time of the day. This is due to </a:t>
            </a:r>
            <a:r>
              <a:rPr lang="en-US" sz="1800" b="1" dirty="0">
                <a:latin typeface="Candara" panose="020E0502030303020204" pitchFamily="34" charset="0"/>
              </a:rPr>
              <a:t>careful planning and implementation of </a:t>
            </a:r>
            <a:r>
              <a:rPr lang="en-US" sz="1800" b="1" dirty="0" smtClean="0">
                <a:latin typeface="Candara" panose="020E0502030303020204" pitchFamily="34" charset="0"/>
              </a:rPr>
              <a:t>adequate </a:t>
            </a:r>
            <a:r>
              <a:rPr lang="en-US" sz="1800" b="1" dirty="0">
                <a:latin typeface="Candara" panose="020E0502030303020204" pitchFamily="34" charset="0"/>
              </a:rPr>
              <a:t>facilities for traffic to be handled without being blocked for lack of facilities</a:t>
            </a:r>
            <a:r>
              <a:rPr lang="en-US" sz="1800" dirty="0">
                <a:latin typeface="Candara" panose="020E0502030303020204" pitchFamily="34" charset="0"/>
              </a:rPr>
              <a:t>. </a:t>
            </a:r>
            <a:endParaRPr lang="en-US" sz="1800"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cxnSp>
        <p:nvCxnSpPr>
          <p:cNvPr id="106" name="Shape 106"/>
          <p:cNvCxnSpPr/>
          <p:nvPr/>
        </p:nvCxnSpPr>
        <p:spPr>
          <a:xfrm>
            <a:off x="609600" y="4343400"/>
            <a:ext cx="5638800" cy="0"/>
          </a:xfrm>
          <a:prstGeom prst="straightConnector1">
            <a:avLst/>
          </a:prstGeom>
          <a:noFill/>
          <a:ln w="12700" cap="rnd" cmpd="sng">
            <a:solidFill>
              <a:schemeClr val="dk1"/>
            </a:solidFill>
            <a:prstDash val="solid"/>
            <a:miter/>
            <a:headEnd type="none" w="med" len="med"/>
            <a:tailEnd type="none" w="med" len="med"/>
          </a:ln>
        </p:spPr>
      </p:cxnSp>
      <p:sp>
        <p:nvSpPr>
          <p:cNvPr id="107" name="Shape 107"/>
          <p:cNvSpPr txBox="1"/>
          <p:nvPr/>
        </p:nvSpPr>
        <p:spPr>
          <a:xfrm>
            <a:off x="0" y="4343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08" name="Shape 108"/>
          <p:cNvSpPr txBox="1"/>
          <p:nvPr/>
        </p:nvSpPr>
        <p:spPr>
          <a:xfrm>
            <a:off x="177800" y="304800"/>
            <a:ext cx="66802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OS</a:t>
            </a:r>
            <a:r>
              <a:rPr lang="en-US" sz="3200" b="1" dirty="0">
                <a:solidFill>
                  <a:schemeClr val="dk1"/>
                </a:solidFill>
                <a:latin typeface="Candara" panose="020E0502030303020204" pitchFamily="34" charset="0"/>
              </a:rPr>
              <a:t>: </a:t>
            </a:r>
            <a:r>
              <a:rPr lang="en-US" sz="3200" b="1" dirty="0">
                <a:solidFill>
                  <a:srgbClr val="CC6600"/>
                </a:solidFill>
                <a:latin typeface="Candara" panose="020E0502030303020204" pitchFamily="34" charset="0"/>
              </a:rPr>
              <a:t>Telephone Switch Traffic</a:t>
            </a:r>
          </a:p>
        </p:txBody>
      </p:sp>
      <p:sp>
        <p:nvSpPr>
          <p:cNvPr id="109" name="Shape 109"/>
          <p:cNvSpPr txBox="1"/>
          <p:nvPr/>
        </p:nvSpPr>
        <p:spPr>
          <a:xfrm>
            <a:off x="441325"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sp>
        <p:nvSpPr>
          <p:cNvPr id="110" name="Shape 110"/>
          <p:cNvSpPr txBox="1"/>
          <p:nvPr/>
        </p:nvSpPr>
        <p:spPr>
          <a:xfrm>
            <a:off x="457201" y="4876800"/>
            <a:ext cx="8776446" cy="145228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Traffic monitored </a:t>
            </a:r>
            <a:r>
              <a:rPr lang="en-US" sz="2000" dirty="0">
                <a:solidFill>
                  <a:schemeClr val="dk1"/>
                </a:solidFill>
                <a:latin typeface="Candara" panose="020E0502030303020204" pitchFamily="34" charset="0"/>
              </a:rPr>
              <a:t>at switch appearance</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Call-blocking</a:t>
            </a:r>
            <a:r>
              <a:rPr lang="en-US" sz="2000" b="1" dirty="0">
                <a:solidFill>
                  <a:schemeClr val="dk1"/>
                </a:solidFill>
                <a:latin typeface="Candara" panose="020E0502030303020204" pitchFamily="34" charset="0"/>
              </a:rPr>
              <a:t> statistics </a:t>
            </a:r>
            <a:r>
              <a:rPr lang="en-US" sz="2000" dirty="0">
                <a:solidFill>
                  <a:schemeClr val="dk1"/>
                </a:solidFill>
                <a:latin typeface="Candara" panose="020E0502030303020204" pitchFamily="34" charset="0"/>
              </a:rPr>
              <a:t>obtained</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Traffic</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call-blocking</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statistics</a:t>
            </a:r>
            <a:r>
              <a:rPr lang="en-US" sz="2000" dirty="0">
                <a:solidFill>
                  <a:schemeClr val="dk1"/>
                </a:solidFill>
                <a:latin typeface="Candara" panose="020E0502030303020204" pitchFamily="34" charset="0"/>
              </a:rPr>
              <a:t> provide </a:t>
            </a:r>
            <a:r>
              <a:rPr lang="en-US" sz="2000" dirty="0" smtClean="0">
                <a:solidFill>
                  <a:schemeClr val="dk1"/>
                </a:solidFill>
                <a:latin typeface="Candara" panose="020E0502030303020204" pitchFamily="34" charset="0"/>
              </a:rPr>
              <a:t>data for </a:t>
            </a:r>
            <a:r>
              <a:rPr lang="en-US" sz="2000" dirty="0">
                <a:solidFill>
                  <a:schemeClr val="dk1"/>
                </a:solidFill>
                <a:latin typeface="Candara" panose="020E0502030303020204" pitchFamily="34" charset="0"/>
              </a:rPr>
              <a:t>planning</a:t>
            </a:r>
          </a:p>
          <a:p>
            <a:pPr>
              <a:buClr>
                <a:schemeClr val="dk1"/>
              </a:buClr>
              <a:buSzPct val="100000"/>
              <a:buFont typeface="Arial"/>
              <a:buChar char="•"/>
            </a:pPr>
            <a:r>
              <a:rPr lang="en-US" sz="2000" dirty="0">
                <a:solidFill>
                  <a:schemeClr val="dk1"/>
                </a:solidFill>
                <a:latin typeface="Candara" panose="020E0502030303020204" pitchFamily="34" charset="0"/>
              </a:rPr>
              <a:t> Importance of </a:t>
            </a:r>
            <a:r>
              <a:rPr lang="en-US" sz="2000" b="1" dirty="0">
                <a:solidFill>
                  <a:srgbClr val="669900"/>
                </a:solidFill>
                <a:latin typeface="Candara" panose="020E0502030303020204" pitchFamily="34" charset="0"/>
              </a:rPr>
              <a:t>Operations</a:t>
            </a: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Administration</a:t>
            </a:r>
            <a:r>
              <a:rPr lang="en-US" sz="2000" dirty="0">
                <a:solidFill>
                  <a:schemeClr val="dk1"/>
                </a:solidFill>
                <a:latin typeface="Candara" panose="020E0502030303020204" pitchFamily="34" charset="0"/>
              </a:rPr>
              <a:t>, </a:t>
            </a:r>
            <a:r>
              <a:rPr lang="en-US" sz="2000" b="1" dirty="0" smtClean="0">
                <a:solidFill>
                  <a:srgbClr val="669900"/>
                </a:solidFill>
                <a:latin typeface="Candara" panose="020E0502030303020204" pitchFamily="34" charset="0"/>
              </a:rPr>
              <a:t>Maintenance</a:t>
            </a:r>
            <a:r>
              <a:rPr lang="en-US" sz="2000" dirty="0">
                <a:solidFill>
                  <a:schemeClr val="dk1"/>
                </a:solidFill>
                <a:latin typeface="Candara" panose="020E0502030303020204" pitchFamily="34" charset="0"/>
              </a:rPr>
              <a:t>, and </a:t>
            </a:r>
            <a:r>
              <a:rPr lang="en-US" sz="2000" b="1" dirty="0">
                <a:solidFill>
                  <a:srgbClr val="669900"/>
                </a:solidFill>
                <a:latin typeface="Candara" panose="020E0502030303020204" pitchFamily="34" charset="0"/>
              </a:rPr>
              <a:t>Provisioning</a:t>
            </a:r>
          </a:p>
        </p:txBody>
      </p:sp>
      <p:cxnSp>
        <p:nvCxnSpPr>
          <p:cNvPr id="115" name="Shape 115"/>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16" name="Shape 116"/>
          <p:cNvSpPr txBox="1"/>
          <p:nvPr/>
        </p:nvSpPr>
        <p:spPr>
          <a:xfrm>
            <a:off x="304801"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pic>
        <p:nvPicPr>
          <p:cNvPr id="2" name="Picture 1"/>
          <p:cNvPicPr>
            <a:picLocks noChangeAspect="1"/>
          </p:cNvPicPr>
          <p:nvPr/>
        </p:nvPicPr>
        <p:blipFill>
          <a:blip r:embed="rId3"/>
          <a:stretch>
            <a:fillRect/>
          </a:stretch>
        </p:blipFill>
        <p:spPr>
          <a:xfrm>
            <a:off x="695325" y="1103281"/>
            <a:ext cx="5495965" cy="2762270"/>
          </a:xfrm>
          <a:prstGeom prst="rect">
            <a:avLst/>
          </a:prstGeom>
        </p:spPr>
      </p:pic>
      <p:sp>
        <p:nvSpPr>
          <p:cNvPr id="14" name="TextBox 13"/>
          <p:cNvSpPr txBox="1"/>
          <p:nvPr/>
        </p:nvSpPr>
        <p:spPr>
          <a:xfrm>
            <a:off x="6474057" y="1103281"/>
            <a:ext cx="5580363" cy="2957861"/>
          </a:xfrm>
          <a:prstGeom prst="rect">
            <a:avLst/>
          </a:prstGeom>
          <a:noFill/>
        </p:spPr>
        <p:txBody>
          <a:bodyPr wrap="square" rtlCol="0">
            <a:spAutoFit/>
          </a:bodyPr>
          <a:lstStyle/>
          <a:p>
            <a:pPr>
              <a:lnSpc>
                <a:spcPct val="150000"/>
              </a:lnSpc>
            </a:pPr>
            <a:r>
              <a:rPr lang="en-US" sz="1800" dirty="0" smtClean="0">
                <a:latin typeface="Candara" panose="020E0502030303020204" pitchFamily="34" charset="0"/>
              </a:rPr>
              <a:t>Figure </a:t>
            </a:r>
            <a:r>
              <a:rPr lang="en-US" sz="1800" dirty="0">
                <a:latin typeface="Candara" panose="020E0502030303020204" pitchFamily="34" charset="0"/>
              </a:rPr>
              <a:t>1 0.2 </a:t>
            </a:r>
            <a:r>
              <a:rPr lang="en-US" sz="1800" dirty="0" smtClean="0">
                <a:latin typeface="Candara" panose="020E0502030303020204" pitchFamily="34" charset="0"/>
              </a:rPr>
              <a:t>shows a </a:t>
            </a:r>
            <a:r>
              <a:rPr lang="en-US" sz="1800" dirty="0">
                <a:latin typeface="Candara" panose="020E0502030303020204" pitchFamily="34" charset="0"/>
              </a:rPr>
              <a:t>traffic measurement operations system, which measures the </a:t>
            </a:r>
            <a:r>
              <a:rPr lang="en-US" sz="1800" b="1" dirty="0">
                <a:solidFill>
                  <a:srgbClr val="0070C0"/>
                </a:solidFill>
                <a:latin typeface="Candara" panose="020E0502030303020204" pitchFamily="34" charset="0"/>
              </a:rPr>
              <a:t>busy status </a:t>
            </a:r>
            <a:r>
              <a:rPr lang="en-US" sz="1800" dirty="0">
                <a:latin typeface="Candara" panose="020E0502030303020204" pitchFamily="34" charset="0"/>
              </a:rPr>
              <a:t>of switch appearance (</a:t>
            </a:r>
            <a:r>
              <a:rPr lang="en-US" sz="1800" dirty="0" smtClean="0">
                <a:latin typeface="Candara" panose="020E0502030303020204" pitchFamily="34" charset="0"/>
              </a:rPr>
              <a:t>access point</a:t>
            </a:r>
            <a:r>
              <a:rPr lang="en-US" sz="1800" dirty="0">
                <a:latin typeface="Candara" panose="020E0502030303020204" pitchFamily="34" charset="0"/>
              </a:rPr>
              <a:t>) on each switch.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As </a:t>
            </a:r>
            <a:r>
              <a:rPr lang="en-US" sz="1800" dirty="0">
                <a:latin typeface="Candara" panose="020E0502030303020204" pitchFamily="34" charset="0"/>
              </a:rPr>
              <a:t>the statistics on the number of paths being busy increases, either due to </a:t>
            </a:r>
            <a:r>
              <a:rPr lang="en-US" sz="1800" dirty="0" smtClean="0">
                <a:latin typeface="Candara" panose="020E0502030303020204" pitchFamily="34" charset="0"/>
              </a:rPr>
              <a:t>the lack </a:t>
            </a:r>
            <a:r>
              <a:rPr lang="en-US" sz="1800" dirty="0">
                <a:latin typeface="Candara" panose="020E0502030303020204" pitchFamily="34" charset="0"/>
              </a:rPr>
              <a:t>of access points or the lack of adequate trunk facilities, additional equipment is added to </a:t>
            </a:r>
            <a:r>
              <a:rPr lang="en-US" sz="1800" dirty="0" smtClean="0">
                <a:latin typeface="Candara" panose="020E0502030303020204" pitchFamily="34" charset="0"/>
              </a:rPr>
              <a:t>reduce blocking</a:t>
            </a:r>
            <a:r>
              <a:rPr lang="en-US" sz="1800" dirty="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p:nvPr/>
        </p:nvSpPr>
        <p:spPr>
          <a:xfrm>
            <a:off x="228599" y="304800"/>
            <a:ext cx="55626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TMN </a:t>
            </a:r>
            <a:r>
              <a:rPr lang="en-US" sz="3200" b="1" dirty="0">
                <a:solidFill>
                  <a:srgbClr val="0070C0"/>
                </a:solidFill>
                <a:latin typeface="Candara" panose="020E0502030303020204" pitchFamily="34" charset="0"/>
              </a:rPr>
              <a:t>Conceptual Model</a:t>
            </a:r>
          </a:p>
        </p:txBody>
      </p:sp>
      <p:sp>
        <p:nvSpPr>
          <p:cNvPr id="122" name="Shape 122"/>
          <p:cNvSpPr txBox="1"/>
          <p:nvPr/>
        </p:nvSpPr>
        <p:spPr>
          <a:xfrm>
            <a:off x="136524" y="4811713"/>
            <a:ext cx="190500" cy="528637"/>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cxnSp>
        <p:nvCxnSpPr>
          <p:cNvPr id="124" name="Shape 124"/>
          <p:cNvCxnSpPr/>
          <p:nvPr/>
        </p:nvCxnSpPr>
        <p:spPr>
          <a:xfrm>
            <a:off x="304799" y="5715000"/>
            <a:ext cx="5638800" cy="0"/>
          </a:xfrm>
          <a:prstGeom prst="straightConnector1">
            <a:avLst/>
          </a:prstGeom>
          <a:noFill/>
          <a:ln w="12700" cap="rnd" cmpd="sng">
            <a:solidFill>
              <a:schemeClr val="dk1"/>
            </a:solidFill>
            <a:prstDash val="solid"/>
            <a:miter/>
            <a:headEnd type="none" w="med" len="med"/>
            <a:tailEnd type="none" w="med" len="med"/>
          </a:ln>
        </p:spPr>
      </p:cxnSp>
      <p:sp>
        <p:nvSpPr>
          <p:cNvPr id="125" name="Shape 125"/>
          <p:cNvSpPr txBox="1"/>
          <p:nvPr/>
        </p:nvSpPr>
        <p:spPr>
          <a:xfrm>
            <a:off x="-304801" y="5715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cxnSp>
        <p:nvCxnSpPr>
          <p:cNvPr id="129" name="Shape 129"/>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30" name="Shape 130"/>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2" name="TextBox 1"/>
          <p:cNvSpPr txBox="1"/>
          <p:nvPr/>
        </p:nvSpPr>
        <p:spPr>
          <a:xfrm>
            <a:off x="6285722" y="304800"/>
            <a:ext cx="5676123" cy="8125301"/>
          </a:xfrm>
          <a:prstGeom prst="rect">
            <a:avLst/>
          </a:prstGeom>
          <a:noFill/>
        </p:spPr>
        <p:txBody>
          <a:bodyPr wrap="square" rtlCol="0">
            <a:spAutoFit/>
          </a:bodyPr>
          <a:lstStyle/>
          <a:p>
            <a:r>
              <a:rPr lang="en-US" sz="1800" dirty="0">
                <a:latin typeface="Candara" panose="020E0502030303020204" pitchFamily="34" charset="0"/>
              </a:rPr>
              <a:t>the network management system is treated as an operations support </a:t>
            </a:r>
            <a:r>
              <a:rPr lang="en-US" sz="1800" dirty="0" smtClean="0">
                <a:latin typeface="Candara" panose="020E0502030303020204" pitchFamily="34" charset="0"/>
              </a:rPr>
              <a:t>system, as </a:t>
            </a:r>
            <a:r>
              <a:rPr lang="en-US" sz="1800" dirty="0">
                <a:latin typeface="Candara" panose="020E0502030303020204" pitchFamily="34" charset="0"/>
              </a:rPr>
              <a:t>shown in Figure 10.3. It manages the data communication and telecommunication network</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telecommunication network </a:t>
            </a:r>
            <a:r>
              <a:rPr lang="en-US" sz="1800" dirty="0" smtClean="0">
                <a:latin typeface="Candara" panose="020E0502030303020204" pitchFamily="34" charset="0"/>
              </a:rPr>
              <a:t>in Figure </a:t>
            </a:r>
            <a:r>
              <a:rPr lang="en-US" sz="1800" dirty="0">
                <a:latin typeface="Candara" panose="020E0502030303020204" pitchFamily="34" charset="0"/>
              </a:rPr>
              <a:t>10.3 consists of network elements of switching exchanges and transmission systems. It is </a:t>
            </a:r>
            <a:r>
              <a:rPr lang="en-US" sz="1800" dirty="0" smtClean="0">
                <a:latin typeface="Candara" panose="020E0502030303020204" pitchFamily="34" charset="0"/>
              </a:rPr>
              <a:t>primarily </a:t>
            </a:r>
            <a:r>
              <a:rPr lang="en-US" sz="1800" dirty="0">
                <a:latin typeface="Candara" panose="020E0502030303020204" pitchFamily="34" charset="0"/>
              </a:rPr>
              <a:t>the wide area network of communications. Switching systems include both analog and digital switches. And so are the transmission systems of both analog and digital types and include all means of</a:t>
            </a:r>
          </a:p>
          <a:p>
            <a:r>
              <a:rPr lang="en-US" sz="1800" dirty="0">
                <a:latin typeface="Candara" panose="020E0502030303020204" pitchFamily="34" charset="0"/>
              </a:rPr>
              <a:t>transport facilities including twisted pair, coaxial, fiber optics, and wireless.</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Data communication network components consist of LANs, bridges, routers, gateways, and </a:t>
            </a:r>
            <a:r>
              <a:rPr lang="en-US" sz="1800" dirty="0" smtClean="0">
                <a:latin typeface="Candara" panose="020E0502030303020204" pitchFamily="34" charset="0"/>
              </a:rPr>
              <a:t>hosts. The </a:t>
            </a:r>
            <a:r>
              <a:rPr lang="en-US" sz="1800" dirty="0">
                <a:latin typeface="Candara" panose="020E0502030303020204" pitchFamily="34" charset="0"/>
              </a:rPr>
              <a:t>workstation shown in Figure 10.3 that is attached to the data communication network is a </a:t>
            </a:r>
            <a:r>
              <a:rPr lang="en-US" sz="1800" dirty="0" smtClean="0">
                <a:latin typeface="Candara" panose="020E0502030303020204" pitchFamily="34" charset="0"/>
              </a:rPr>
              <a:t>distinct element </a:t>
            </a:r>
            <a:r>
              <a:rPr lang="en-US" sz="1800" dirty="0">
                <a:latin typeface="Candara" panose="020E0502030303020204" pitchFamily="34" charset="0"/>
              </a:rPr>
              <a:t>of TMN, whose interface we will discuss later</a:t>
            </a:r>
            <a:r>
              <a:rPr lang="en-US" sz="1800" dirty="0" smtClean="0">
                <a:latin typeface="Candara" panose="020E0502030303020204" pitchFamily="34" charset="0"/>
              </a:rPr>
              <a:t>.</a:t>
            </a:r>
          </a:p>
          <a:p>
            <a:endParaRPr lang="en-US" sz="1800" dirty="0" smtClean="0">
              <a:latin typeface="Candara" panose="020E0502030303020204" pitchFamily="34" charset="0"/>
            </a:endParaRPr>
          </a:p>
          <a:p>
            <a:r>
              <a:rPr lang="en-US" sz="1800" dirty="0" smtClean="0">
                <a:latin typeface="Candara" panose="020E0502030303020204" pitchFamily="34" charset="0"/>
              </a:rPr>
              <a:t>Figure </a:t>
            </a:r>
            <a:r>
              <a:rPr lang="en-US" sz="1800" dirty="0">
                <a:latin typeface="Candara" panose="020E0502030303020204" pitchFamily="34" charset="0"/>
              </a:rPr>
              <a:t>10.3 is </a:t>
            </a:r>
            <a:r>
              <a:rPr lang="en-US" sz="1800" dirty="0" smtClean="0">
                <a:latin typeface="Candara" panose="020E0502030303020204" pitchFamily="34" charset="0"/>
              </a:rPr>
              <a:t>TMN </a:t>
            </a:r>
            <a:r>
              <a:rPr lang="en-US" sz="1800" dirty="0">
                <a:latin typeface="Candara" panose="020E0502030303020204" pitchFamily="34" charset="0"/>
              </a:rPr>
              <a:t>as a </a:t>
            </a:r>
            <a:r>
              <a:rPr lang="en-US" sz="1800" b="1" dirty="0" smtClean="0">
                <a:latin typeface="Candara" panose="020E0502030303020204" pitchFamily="34" charset="0"/>
              </a:rPr>
              <a:t>conceptually</a:t>
            </a:r>
            <a:r>
              <a:rPr lang="en-US" sz="1800" dirty="0" smtClean="0">
                <a:latin typeface="Candara" panose="020E0502030303020204" pitchFamily="34" charset="0"/>
              </a:rPr>
              <a:t> </a:t>
            </a:r>
            <a:r>
              <a:rPr lang="en-US" sz="1800" dirty="0">
                <a:latin typeface="Candara" panose="020E0502030303020204" pitchFamily="34" charset="0"/>
              </a:rPr>
              <a:t>separate network that interfaces to one or more individual telecommunication networks at </a:t>
            </a:r>
            <a:r>
              <a:rPr lang="en-US" sz="1800" dirty="0" smtClean="0">
                <a:latin typeface="Candara" panose="020E0502030303020204" pitchFamily="34" charset="0"/>
              </a:rPr>
              <a:t>several points </a:t>
            </a:r>
            <a:r>
              <a:rPr lang="en-US" sz="1800" dirty="0">
                <a:latin typeface="Candara" panose="020E0502030303020204" pitchFamily="34" charset="0"/>
              </a:rPr>
              <a:t>in order to send or receive information to or from them and control their operation. It consists </a:t>
            </a:r>
            <a:r>
              <a:rPr lang="en-US" sz="1800" dirty="0" smtClean="0">
                <a:latin typeface="Candara" panose="020E0502030303020204" pitchFamily="34" charset="0"/>
              </a:rPr>
              <a:t>of a </a:t>
            </a:r>
            <a:r>
              <a:rPr lang="en-US" sz="1800" dirty="0">
                <a:latin typeface="Candara" panose="020E0502030303020204" pitchFamily="34" charset="0"/>
              </a:rPr>
              <a:t>network of operations systems including a network management system, which, as we stated </a:t>
            </a:r>
            <a:r>
              <a:rPr lang="en-US" sz="1800" dirty="0" smtClean="0">
                <a:latin typeface="Candara" panose="020E0502030303020204" pitchFamily="34" charset="0"/>
              </a:rPr>
              <a:t>earlier, is </a:t>
            </a:r>
            <a:r>
              <a:rPr lang="en-US" sz="1800" dirty="0">
                <a:latin typeface="Candara" panose="020E0502030303020204" pitchFamily="34" charset="0"/>
              </a:rPr>
              <a:t>also considered an operations system.</a:t>
            </a:r>
          </a:p>
        </p:txBody>
      </p:sp>
      <p:pic>
        <p:nvPicPr>
          <p:cNvPr id="3" name="Picture 2"/>
          <p:cNvPicPr>
            <a:picLocks noChangeAspect="1"/>
          </p:cNvPicPr>
          <p:nvPr/>
        </p:nvPicPr>
        <p:blipFill>
          <a:blip r:embed="rId3"/>
          <a:stretch>
            <a:fillRect/>
          </a:stretch>
        </p:blipFill>
        <p:spPr>
          <a:xfrm>
            <a:off x="174812" y="1365234"/>
            <a:ext cx="6153195" cy="39243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cxnSp>
        <p:nvCxnSpPr>
          <p:cNvPr id="135" name="Shape 135"/>
          <p:cNvCxnSpPr/>
          <p:nvPr/>
        </p:nvCxnSpPr>
        <p:spPr>
          <a:xfrm>
            <a:off x="304799" y="7086600"/>
            <a:ext cx="4715436" cy="0"/>
          </a:xfrm>
          <a:prstGeom prst="straightConnector1">
            <a:avLst/>
          </a:prstGeom>
          <a:noFill/>
          <a:ln w="12700" cap="rnd" cmpd="sng">
            <a:solidFill>
              <a:schemeClr val="dk1"/>
            </a:solidFill>
            <a:prstDash val="solid"/>
            <a:miter/>
            <a:headEnd type="none" w="med" len="med"/>
            <a:tailEnd type="none" w="med" len="med"/>
          </a:ln>
        </p:spPr>
      </p:cxnSp>
      <p:sp>
        <p:nvSpPr>
          <p:cNvPr id="136" name="Shape 136"/>
          <p:cNvSpPr txBox="1"/>
          <p:nvPr/>
        </p:nvSpPr>
        <p:spPr>
          <a:xfrm>
            <a:off x="-304801" y="7086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37" name="Shape 137"/>
          <p:cNvSpPr txBox="1"/>
          <p:nvPr/>
        </p:nvSpPr>
        <p:spPr>
          <a:xfrm>
            <a:off x="-304801" y="304800"/>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TMN Conceptual Model (cont.)</a:t>
            </a:r>
          </a:p>
        </p:txBody>
      </p:sp>
      <p:sp>
        <p:nvSpPr>
          <p:cNvPr id="138" name="Shape 138"/>
          <p:cNvSpPr txBox="1"/>
          <p:nvPr/>
        </p:nvSpPr>
        <p:spPr>
          <a:xfrm>
            <a:off x="136524"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139" name="Shape 139"/>
          <p:cNvPicPr preferRelativeResize="0"/>
          <p:nvPr/>
        </p:nvPicPr>
        <p:blipFill rotWithShape="1">
          <a:blip r:embed="rId3">
            <a:alphaModFix/>
          </a:blip>
          <a:srcRect/>
          <a:stretch/>
        </p:blipFill>
        <p:spPr>
          <a:xfrm>
            <a:off x="1219199" y="914401"/>
            <a:ext cx="3578224" cy="6153149"/>
          </a:xfrm>
          <a:prstGeom prst="rect">
            <a:avLst/>
          </a:prstGeom>
          <a:noFill/>
          <a:ln>
            <a:noFill/>
          </a:ln>
        </p:spPr>
      </p:pic>
      <p:sp>
        <p:nvSpPr>
          <p:cNvPr id="140" name="Shape 140"/>
          <p:cNvSpPr txBox="1"/>
          <p:nvPr/>
        </p:nvSpPr>
        <p:spPr>
          <a:xfrm>
            <a:off x="212724" y="7478711"/>
            <a:ext cx="1782762"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Components</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Interfaces</a:t>
            </a:r>
          </a:p>
        </p:txBody>
      </p:sp>
      <p:cxnSp>
        <p:nvCxnSpPr>
          <p:cNvPr id="144" name="Shape 144"/>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45" name="Shape 145"/>
          <p:cNvSpPr txBox="1"/>
          <p:nvPr/>
        </p:nvSpPr>
        <p:spPr>
          <a:xfrm>
            <a:off x="0"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2" name="TextBox 1"/>
          <p:cNvSpPr txBox="1"/>
          <p:nvPr/>
        </p:nvSpPr>
        <p:spPr>
          <a:xfrm>
            <a:off x="6096000" y="138112"/>
            <a:ext cx="5854699" cy="8956298"/>
          </a:xfrm>
          <a:prstGeom prst="rect">
            <a:avLst/>
          </a:prstGeom>
          <a:noFill/>
        </p:spPr>
        <p:txBody>
          <a:bodyPr wrap="square" rtlCol="0">
            <a:spAutoFit/>
          </a:bodyPr>
          <a:lstStyle/>
          <a:p>
            <a:r>
              <a:rPr lang="en-US" sz="1600" dirty="0">
                <a:latin typeface="Candara" panose="020E0502030303020204" pitchFamily="34" charset="0"/>
              </a:rPr>
              <a:t>Figure 10.4 shows the TMN conceptual model. Notice that in this model not only are the </a:t>
            </a:r>
            <a:r>
              <a:rPr lang="en-US" sz="1600" dirty="0" smtClean="0">
                <a:latin typeface="Candara" panose="020E0502030303020204" pitchFamily="34" charset="0"/>
              </a:rPr>
              <a:t>networks and </a:t>
            </a:r>
            <a:r>
              <a:rPr lang="en-US" sz="1600" dirty="0">
                <a:latin typeface="Candara" panose="020E0502030303020204" pitchFamily="34" charset="0"/>
              </a:rPr>
              <a:t>operations system depicted, but also </a:t>
            </a:r>
            <a:r>
              <a:rPr lang="en-US" sz="1600" b="1" dirty="0">
                <a:latin typeface="Candara" panose="020E0502030303020204" pitchFamily="34" charset="0"/>
              </a:rPr>
              <a:t>services </a:t>
            </a:r>
            <a:r>
              <a:rPr lang="en-US" sz="1600" dirty="0">
                <a:latin typeface="Candara" panose="020E0502030303020204" pitchFamily="34" charset="0"/>
              </a:rPr>
              <a:t>and </a:t>
            </a:r>
            <a:r>
              <a:rPr lang="en-US" sz="1600" b="1" dirty="0">
                <a:latin typeface="Candara" panose="020E0502030303020204" pitchFamily="34" charset="0"/>
              </a:rPr>
              <a:t>human resources </a:t>
            </a:r>
            <a:r>
              <a:rPr lang="en-US" sz="1600" dirty="0">
                <a:latin typeface="Candara" panose="020E0502030303020204" pitchFamily="34" charset="0"/>
              </a:rPr>
              <a:t>are brought in.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dirty="0">
                <a:latin typeface="Candara" panose="020E0502030303020204" pitchFamily="34" charset="0"/>
              </a:rPr>
              <a:t>two </a:t>
            </a:r>
            <a:r>
              <a:rPr lang="en-US" sz="1600" dirty="0" smtClean="0">
                <a:latin typeface="Candara" panose="020E0502030303020204" pitchFamily="34" charset="0"/>
              </a:rPr>
              <a:t>columns in </a:t>
            </a:r>
            <a:r>
              <a:rPr lang="en-US" sz="1600" dirty="0">
                <a:latin typeface="Candara" panose="020E0502030303020204" pitchFamily="34" charset="0"/>
              </a:rPr>
              <a:t>the figure depict the identical </a:t>
            </a:r>
            <a:r>
              <a:rPr lang="en-US" sz="1600" b="1" dirty="0">
                <a:latin typeface="Candara" panose="020E0502030303020204" pitchFamily="34" charset="0"/>
              </a:rPr>
              <a:t>components</a:t>
            </a:r>
            <a:r>
              <a:rPr lang="en-US" sz="1600" dirty="0">
                <a:latin typeface="Candara" panose="020E0502030303020204" pitchFamily="34" charset="0"/>
              </a:rPr>
              <a:t> of the two service providers, A and </a:t>
            </a:r>
            <a:r>
              <a:rPr lang="en-US" sz="1600" dirty="0" smtClean="0">
                <a:latin typeface="Candara" panose="020E0502030303020204" pitchFamily="34" charset="0"/>
              </a:rPr>
              <a:t>B.</a:t>
            </a:r>
          </a:p>
          <a:p>
            <a:endParaRPr lang="en-US" sz="1600" dirty="0" smtClean="0">
              <a:latin typeface="Candara" panose="020E0502030303020204" pitchFamily="34" charset="0"/>
            </a:endParaRPr>
          </a:p>
          <a:p>
            <a:r>
              <a:rPr lang="en-US" sz="1600" dirty="0" smtClean="0">
                <a:latin typeface="Candara" panose="020E0502030303020204" pitchFamily="34" charset="0"/>
              </a:rPr>
              <a:t>We </a:t>
            </a:r>
            <a:r>
              <a:rPr lang="en-US" sz="1600" dirty="0">
                <a:latin typeface="Candara" panose="020E0502030303020204" pitchFamily="34" charset="0"/>
              </a:rPr>
              <a:t>identify the following </a:t>
            </a:r>
            <a:r>
              <a:rPr lang="en-US" sz="1600" b="1" dirty="0">
                <a:solidFill>
                  <a:srgbClr val="CC6600"/>
                </a:solidFill>
                <a:latin typeface="Candara" panose="020E0502030303020204" pitchFamily="34" charset="0"/>
              </a:rPr>
              <a:t>components</a:t>
            </a:r>
            <a:r>
              <a:rPr lang="en-US" sz="1600" dirty="0">
                <a:latin typeface="Candara" panose="020E0502030303020204" pitchFamily="34" charset="0"/>
              </a:rPr>
              <a:t> in Figure 10.4: </a:t>
            </a:r>
            <a:r>
              <a:rPr lang="en-US" sz="1600" b="1" dirty="0">
                <a:solidFill>
                  <a:srgbClr val="669900"/>
                </a:solidFill>
                <a:latin typeface="Candara" panose="020E0502030303020204" pitchFamily="34" charset="0"/>
              </a:rPr>
              <a:t>workstations</a:t>
            </a:r>
            <a:r>
              <a:rPr lang="en-US" sz="1600" dirty="0">
                <a:latin typeface="Candara" panose="020E0502030303020204" pitchFamily="34" charset="0"/>
              </a:rPr>
              <a:t>, </a:t>
            </a:r>
            <a:r>
              <a:rPr lang="en-US" sz="1600" b="1" dirty="0">
                <a:solidFill>
                  <a:srgbClr val="669900"/>
                </a:solidFill>
                <a:latin typeface="Candara" panose="020E0502030303020204" pitchFamily="34" charset="0"/>
              </a:rPr>
              <a:t>operations systems</a:t>
            </a:r>
            <a:r>
              <a:rPr lang="en-US" sz="1600" dirty="0">
                <a:latin typeface="Candara" panose="020E0502030303020204" pitchFamily="34" charset="0"/>
              </a:rPr>
              <a:t>, </a:t>
            </a:r>
            <a:r>
              <a:rPr lang="en-US" sz="1600" b="1" dirty="0" smtClean="0">
                <a:solidFill>
                  <a:srgbClr val="669900"/>
                </a:solidFill>
                <a:latin typeface="Candara" panose="020E0502030303020204" pitchFamily="34" charset="0"/>
              </a:rPr>
              <a:t>network</a:t>
            </a:r>
            <a:r>
              <a:rPr lang="en-US" sz="1600" dirty="0" smtClean="0">
                <a:latin typeface="Candara" panose="020E0502030303020204" pitchFamily="34" charset="0"/>
              </a:rPr>
              <a:t>, </a:t>
            </a:r>
            <a:r>
              <a:rPr lang="en-US" sz="1600" b="1" dirty="0" smtClean="0">
                <a:solidFill>
                  <a:srgbClr val="669900"/>
                </a:solidFill>
                <a:latin typeface="Candara" panose="020E0502030303020204" pitchFamily="34" charset="0"/>
              </a:rPr>
              <a:t>services</a:t>
            </a:r>
            <a:r>
              <a:rPr lang="en-US" sz="1600" dirty="0" smtClean="0">
                <a:latin typeface="Candara" panose="020E0502030303020204" pitchFamily="34" charset="0"/>
              </a:rPr>
              <a:t>, and </a:t>
            </a:r>
            <a:r>
              <a:rPr lang="en-US" sz="1600" b="1" dirty="0" smtClean="0">
                <a:solidFill>
                  <a:srgbClr val="669900"/>
                </a:solidFill>
                <a:latin typeface="Candara" panose="020E0502030303020204" pitchFamily="34" charset="0"/>
              </a:rPr>
              <a:t>interfaces</a:t>
            </a:r>
            <a:r>
              <a:rPr lang="en-US" sz="1600" dirty="0" smtClean="0">
                <a:latin typeface="Candara" panose="020E0502030303020204" pitchFamily="34" charset="0"/>
              </a:rPr>
              <a:t>. </a:t>
            </a:r>
          </a:p>
          <a:p>
            <a:r>
              <a:rPr lang="en-US" sz="1600" dirty="0" smtClean="0">
                <a:latin typeface="Candara" panose="020E0502030303020204" pitchFamily="34" charset="0"/>
              </a:rPr>
              <a:t>Of course, there are the operators who operate on the systems and the customers who use the services.</a:t>
            </a:r>
          </a:p>
          <a:p>
            <a:r>
              <a:rPr lang="en-US" sz="1600" dirty="0" smtClean="0">
                <a:latin typeface="Candara" panose="020E0502030303020204" pitchFamily="34" charset="0"/>
              </a:rPr>
              <a:t>Thus</a:t>
            </a:r>
            <a:r>
              <a:rPr lang="en-US" sz="1600" dirty="0">
                <a:latin typeface="Candara" panose="020E0502030303020204" pitchFamily="34" charset="0"/>
              </a:rPr>
              <a:t>, service management is an important consideration in </a:t>
            </a:r>
            <a:r>
              <a:rPr lang="en-US" sz="1600" dirty="0" smtClean="0">
                <a:latin typeface="Candara" panose="020E0502030303020204" pitchFamily="34" charset="0"/>
              </a:rPr>
              <a:t>conceptualizing </a:t>
            </a:r>
            <a:r>
              <a:rPr lang="en-US" sz="1600" dirty="0">
                <a:latin typeface="Candara" panose="020E0502030303020204" pitchFamily="34" charset="0"/>
              </a:rPr>
              <a:t>the TMN model.</a:t>
            </a:r>
          </a:p>
          <a:p>
            <a:r>
              <a:rPr lang="en-US" sz="1600" dirty="0">
                <a:latin typeface="Candara" panose="020E0502030303020204" pitchFamily="34" charset="0"/>
              </a:rPr>
              <a:t>The service provided by the service provider to the customer is </a:t>
            </a:r>
            <a:r>
              <a:rPr lang="en-US" sz="1600" b="1" dirty="0">
                <a:solidFill>
                  <a:srgbClr val="0070C0"/>
                </a:solidFill>
                <a:latin typeface="Candara" panose="020E0502030303020204" pitchFamily="34" charset="0"/>
              </a:rPr>
              <a:t>telecommunication service</a:t>
            </a:r>
            <a:r>
              <a:rPr lang="en-US" sz="1600" dirty="0">
                <a:latin typeface="Candara" panose="020E0502030303020204" pitchFamily="34" charset="0"/>
              </a:rPr>
              <a:t>, </a:t>
            </a:r>
            <a:r>
              <a:rPr lang="en-US" sz="1600" dirty="0" smtClean="0">
                <a:latin typeface="Candara" panose="020E0502030303020204" pitchFamily="34" charset="0"/>
              </a:rPr>
              <a:t>which means </a:t>
            </a:r>
            <a:r>
              <a:rPr lang="en-US" sz="1600" dirty="0">
                <a:latin typeface="Candara" panose="020E0502030303020204" pitchFamily="34" charset="0"/>
              </a:rPr>
              <a:t>that the telecommunication network needs to be operated efficiently and economically.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dirty="0">
                <a:latin typeface="Candara" panose="020E0502030303020204" pitchFamily="34" charset="0"/>
              </a:rPr>
              <a:t>OAMP on the network needs to be handled in as much of an automated mode as possible to </a:t>
            </a:r>
            <a:r>
              <a:rPr lang="en-US" sz="1600" dirty="0" smtClean="0">
                <a:latin typeface="Candara" panose="020E0502030303020204" pitchFamily="34" charset="0"/>
              </a:rPr>
              <a:t>increase the </a:t>
            </a:r>
            <a:r>
              <a:rPr lang="en-US" sz="1600" dirty="0">
                <a:latin typeface="Candara" panose="020E0502030303020204" pitchFamily="34" charset="0"/>
              </a:rPr>
              <a:t>response time and to decrease the cost. </a:t>
            </a:r>
            <a:endParaRPr lang="en-US" sz="1600" dirty="0" smtClean="0">
              <a:latin typeface="Candara" panose="020E0502030303020204" pitchFamily="34" charset="0"/>
            </a:endParaRPr>
          </a:p>
          <a:p>
            <a:r>
              <a:rPr lang="en-US" sz="1600" b="1" dirty="0" smtClean="0">
                <a:solidFill>
                  <a:srgbClr val="CC6600"/>
                </a:solidFill>
                <a:latin typeface="Candara" panose="020E0502030303020204" pitchFamily="34" charset="0"/>
              </a:rPr>
              <a:t>Cost</a:t>
            </a:r>
            <a:r>
              <a:rPr lang="en-US" sz="1600" b="1" dirty="0" smtClean="0">
                <a:latin typeface="Candara" panose="020E0502030303020204" pitchFamily="34" charset="0"/>
              </a:rPr>
              <a:t> </a:t>
            </a:r>
            <a:r>
              <a:rPr lang="en-US" sz="1600" b="1" dirty="0">
                <a:latin typeface="Candara" panose="020E0502030303020204" pitchFamily="34" charset="0"/>
              </a:rPr>
              <a:t>considerations </a:t>
            </a:r>
            <a:r>
              <a:rPr lang="en-US" sz="1600" dirty="0">
                <a:latin typeface="Candara" panose="020E0502030303020204" pitchFamily="34" charset="0"/>
              </a:rPr>
              <a:t>lead to </a:t>
            </a:r>
            <a:r>
              <a:rPr lang="en-US" sz="1600" dirty="0">
                <a:solidFill>
                  <a:srgbClr val="0070C0"/>
                </a:solidFill>
                <a:latin typeface="Candara" panose="020E0502030303020204" pitchFamily="34" charset="0"/>
              </a:rPr>
              <a:t>business management</a:t>
            </a:r>
            <a:r>
              <a:rPr lang="en-US" sz="1600" dirty="0">
                <a:latin typeface="Candara" panose="020E0502030303020204" pitchFamily="34" charset="0"/>
              </a:rPr>
              <a:t>, which </a:t>
            </a:r>
            <a:r>
              <a:rPr lang="en-US" sz="1600" dirty="0" smtClean="0">
                <a:latin typeface="Candara" panose="020E0502030303020204" pitchFamily="34" charset="0"/>
              </a:rPr>
              <a:t>is addressed </a:t>
            </a:r>
            <a:r>
              <a:rPr lang="en-US" sz="1600" dirty="0">
                <a:latin typeface="Candara" panose="020E0502030303020204" pitchFamily="34" charset="0"/>
              </a:rPr>
              <a:t>by the TMN model.</a:t>
            </a:r>
          </a:p>
          <a:p>
            <a:r>
              <a:rPr lang="en-US" sz="1600" dirty="0">
                <a:solidFill>
                  <a:srgbClr val="0070C0"/>
                </a:solidFill>
                <a:latin typeface="Candara" panose="020E0502030303020204" pitchFamily="34" charset="0"/>
              </a:rPr>
              <a:t>Service management</a:t>
            </a:r>
            <a:r>
              <a:rPr lang="en-US" sz="1600" dirty="0">
                <a:latin typeface="Candara" panose="020E0502030303020204" pitchFamily="34" charset="0"/>
              </a:rPr>
              <a:t>, </a:t>
            </a:r>
            <a:r>
              <a:rPr lang="en-US" sz="1600" dirty="0">
                <a:solidFill>
                  <a:srgbClr val="0070C0"/>
                </a:solidFill>
                <a:latin typeface="Candara" panose="020E0502030303020204" pitchFamily="34" charset="0"/>
              </a:rPr>
              <a:t>business management</a:t>
            </a:r>
            <a:r>
              <a:rPr lang="en-US" sz="1600" dirty="0">
                <a:latin typeface="Candara" panose="020E0502030303020204" pitchFamily="34" charset="0"/>
              </a:rPr>
              <a:t>, and </a:t>
            </a:r>
            <a:r>
              <a:rPr lang="en-US" sz="1600" dirty="0">
                <a:solidFill>
                  <a:srgbClr val="0070C0"/>
                </a:solidFill>
                <a:latin typeface="Candara" panose="020E0502030303020204" pitchFamily="34" charset="0"/>
              </a:rPr>
              <a:t>network</a:t>
            </a:r>
            <a:r>
              <a:rPr lang="en-US" sz="1600" dirty="0">
                <a:latin typeface="Candara" panose="020E0502030303020204" pitchFamily="34" charset="0"/>
              </a:rPr>
              <a:t> </a:t>
            </a:r>
            <a:r>
              <a:rPr lang="en-US" sz="1600" dirty="0">
                <a:solidFill>
                  <a:srgbClr val="0070C0"/>
                </a:solidFill>
                <a:latin typeface="Candara" panose="020E0502030303020204" pitchFamily="34" charset="0"/>
              </a:rPr>
              <a:t>management</a:t>
            </a:r>
            <a:r>
              <a:rPr lang="en-US" sz="1600" dirty="0">
                <a:latin typeface="Candara" panose="020E0502030303020204" pitchFamily="34" charset="0"/>
              </a:rPr>
              <a:t> are all accomplished </a:t>
            </a:r>
            <a:r>
              <a:rPr lang="en-US" sz="1600" dirty="0" smtClean="0">
                <a:latin typeface="Candara" panose="020E0502030303020204" pitchFamily="34" charset="0"/>
              </a:rPr>
              <a:t>either partially </a:t>
            </a:r>
            <a:r>
              <a:rPr lang="en-US" sz="1600" dirty="0">
                <a:latin typeface="Candara" panose="020E0502030303020204" pitchFamily="34" charset="0"/>
              </a:rPr>
              <a:t>or totally using the operations systems shown in Figure 10.4. </a:t>
            </a:r>
            <a:endParaRPr lang="en-US" sz="1600" dirty="0" smtClean="0">
              <a:latin typeface="Candara" panose="020E0502030303020204" pitchFamily="34" charset="0"/>
            </a:endParaRPr>
          </a:p>
          <a:p>
            <a:r>
              <a:rPr lang="en-US" sz="1600" b="1" dirty="0" smtClean="0">
                <a:latin typeface="Candara" panose="020E0502030303020204" pitchFamily="34" charset="0"/>
              </a:rPr>
              <a:t>System </a:t>
            </a:r>
            <a:r>
              <a:rPr lang="en-US" sz="1600" b="1" dirty="0">
                <a:latin typeface="Candara" panose="020E0502030303020204" pitchFamily="34" charset="0"/>
              </a:rPr>
              <a:t>operators interface </a:t>
            </a:r>
            <a:r>
              <a:rPr lang="en-US" sz="1600" dirty="0" smtClean="0">
                <a:latin typeface="Candara" panose="020E0502030303020204" pitchFamily="34" charset="0"/>
              </a:rPr>
              <a:t>with the </a:t>
            </a:r>
            <a:r>
              <a:rPr lang="en-US" sz="1600" dirty="0">
                <a:latin typeface="Candara" panose="020E0502030303020204" pitchFamily="34" charset="0"/>
              </a:rPr>
              <a:t>operations systems using workstations.</a:t>
            </a:r>
          </a:p>
          <a:p>
            <a:r>
              <a:rPr lang="en-US" sz="1600" dirty="0">
                <a:latin typeface="Candara" panose="020E0502030303020204" pitchFamily="34" charset="0"/>
              </a:rPr>
              <a:t>The </a:t>
            </a:r>
            <a:r>
              <a:rPr lang="en-US" sz="1600" b="1" dirty="0">
                <a:solidFill>
                  <a:srgbClr val="669900"/>
                </a:solidFill>
                <a:latin typeface="Candara" panose="020E0502030303020204" pitchFamily="34" charset="0"/>
              </a:rPr>
              <a:t>interfaces</a:t>
            </a:r>
            <a:r>
              <a:rPr lang="en-US" sz="1600" dirty="0">
                <a:latin typeface="Candara" panose="020E0502030303020204" pitchFamily="34" charset="0"/>
              </a:rPr>
              <a:t> associated with various functions and services have been standardized in the </a:t>
            </a:r>
            <a:r>
              <a:rPr lang="en-US" sz="1600" dirty="0" smtClean="0">
                <a:latin typeface="Candara" panose="020E0502030303020204" pitchFamily="34" charset="0"/>
              </a:rPr>
              <a:t>TMN model</a:t>
            </a:r>
            <a:r>
              <a:rPr lang="en-US" sz="1600" dirty="0">
                <a:latin typeface="Candara" panose="020E0502030303020204" pitchFamily="34" charset="0"/>
              </a:rPr>
              <a:t>. Notice the three interfaces—Q3, F, and X. Q3 is the interface between the operations system </a:t>
            </a:r>
            <a:r>
              <a:rPr lang="en-US" sz="1600" dirty="0" smtClean="0">
                <a:latin typeface="Candara" panose="020E0502030303020204" pitchFamily="34" charset="0"/>
              </a:rPr>
              <a:t>and the </a:t>
            </a:r>
            <a:r>
              <a:rPr lang="en-US" sz="1600" dirty="0">
                <a:latin typeface="Candara" panose="020E0502030303020204" pitchFamily="34" charset="0"/>
              </a:rPr>
              <a:t>network element. F is the interface between the workstation and the operations system. </a:t>
            </a:r>
            <a:r>
              <a:rPr lang="en-US" sz="1600" dirty="0" smtClean="0">
                <a:latin typeface="Candara" panose="020E0502030303020204" pitchFamily="34" charset="0"/>
              </a:rPr>
              <a:t>Information exchange </a:t>
            </a:r>
            <a:r>
              <a:rPr lang="en-US" sz="1600" dirty="0">
                <a:latin typeface="Candara" panose="020E0502030303020204" pitchFamily="34" charset="0"/>
              </a:rPr>
              <a:t>between operations systems within a TMN is accomplished using the Q3 interface, </a:t>
            </a:r>
            <a:r>
              <a:rPr lang="en-US" sz="1600" dirty="0" smtClean="0">
                <a:latin typeface="Candara" panose="020E0502030303020204" pitchFamily="34" charset="0"/>
              </a:rPr>
              <a:t>whereas operations </a:t>
            </a:r>
            <a:r>
              <a:rPr lang="en-US" sz="1600" dirty="0">
                <a:latin typeface="Candara" panose="020E0502030303020204" pitchFamily="34" charset="0"/>
              </a:rPr>
              <a:t>systems belonging to different TMNs communicate over the X interface. We will </a:t>
            </a:r>
            <a:r>
              <a:rPr lang="en-US" sz="1600" dirty="0" smtClean="0">
                <a:latin typeface="Candara" panose="020E0502030303020204" pitchFamily="34" charset="0"/>
              </a:rPr>
              <a:t>discuss interfaces </a:t>
            </a:r>
            <a:r>
              <a:rPr lang="en-US" sz="1600" dirty="0">
                <a:latin typeface="Candara" panose="020E0502030303020204" pitchFamily="34" charset="0"/>
              </a:rPr>
              <a:t>in more detail in Section 1 0.5.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cxnSp>
        <p:nvCxnSpPr>
          <p:cNvPr id="150" name="Shape 150"/>
          <p:cNvCxnSpPr/>
          <p:nvPr/>
        </p:nvCxnSpPr>
        <p:spPr>
          <a:xfrm>
            <a:off x="609600" y="4343400"/>
            <a:ext cx="5638800" cy="0"/>
          </a:xfrm>
          <a:prstGeom prst="straightConnector1">
            <a:avLst/>
          </a:prstGeom>
          <a:noFill/>
          <a:ln w="12700" cap="rnd" cmpd="sng">
            <a:solidFill>
              <a:schemeClr val="dk1"/>
            </a:solidFill>
            <a:prstDash val="solid"/>
            <a:miter/>
            <a:headEnd type="none" w="med" len="med"/>
            <a:tailEnd type="none" w="med" len="med"/>
          </a:ln>
        </p:spPr>
      </p:cxnSp>
      <p:sp>
        <p:nvSpPr>
          <p:cNvPr id="151" name="Shape 151"/>
          <p:cNvSpPr txBox="1"/>
          <p:nvPr/>
        </p:nvSpPr>
        <p:spPr>
          <a:xfrm>
            <a:off x="0" y="4343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52" name="Shape 152"/>
          <p:cNvSpPr txBox="1"/>
          <p:nvPr/>
        </p:nvSpPr>
        <p:spPr>
          <a:xfrm>
            <a:off x="533400" y="3048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TMN</a:t>
            </a:r>
            <a:r>
              <a:rPr lang="en-US" sz="3200" b="1" dirty="0">
                <a:solidFill>
                  <a:schemeClr val="dk1"/>
                </a:solidFill>
                <a:latin typeface="Candara" panose="020E0502030303020204" pitchFamily="34" charset="0"/>
              </a:rPr>
              <a:t> </a:t>
            </a: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Architecture</a:t>
            </a:r>
          </a:p>
        </p:txBody>
      </p:sp>
      <p:sp>
        <p:nvSpPr>
          <p:cNvPr id="153" name="Shape 153"/>
          <p:cNvSpPr txBox="1"/>
          <p:nvPr/>
        </p:nvSpPr>
        <p:spPr>
          <a:xfrm>
            <a:off x="441325" y="4811712"/>
            <a:ext cx="254000"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 </a:t>
            </a:r>
          </a:p>
        </p:txBody>
      </p:sp>
      <p:pic>
        <p:nvPicPr>
          <p:cNvPr id="154" name="Shape 154"/>
          <p:cNvPicPr preferRelativeResize="0"/>
          <p:nvPr/>
        </p:nvPicPr>
        <p:blipFill rotWithShape="1">
          <a:blip r:embed="rId3">
            <a:alphaModFix/>
          </a:blip>
          <a:srcRect/>
          <a:stretch/>
        </p:blipFill>
        <p:spPr>
          <a:xfrm>
            <a:off x="838200" y="1524000"/>
            <a:ext cx="5068886" cy="1881186"/>
          </a:xfrm>
          <a:prstGeom prst="rect">
            <a:avLst/>
          </a:prstGeom>
          <a:noFill/>
          <a:ln>
            <a:noFill/>
          </a:ln>
        </p:spPr>
      </p:pic>
      <p:sp>
        <p:nvSpPr>
          <p:cNvPr id="155" name="Shape 155"/>
          <p:cNvSpPr txBox="1"/>
          <p:nvPr/>
        </p:nvSpPr>
        <p:spPr>
          <a:xfrm>
            <a:off x="533400" y="4724400"/>
            <a:ext cx="5715000" cy="2835274"/>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Functional architecture</a:t>
            </a:r>
            <a:r>
              <a:rPr lang="en-US" sz="2000" dirty="0">
                <a:solidFill>
                  <a:schemeClr val="dk1"/>
                </a:solidFill>
                <a:latin typeface="Candara" panose="020E0502030303020204" pitchFamily="34" charset="0"/>
              </a:rPr>
              <a: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Functional modules</a:t>
            </a:r>
            <a:r>
              <a:rPr lang="en-US" sz="2000" dirty="0">
                <a:solidFill>
                  <a:schemeClr val="dk1"/>
                </a:solidFill>
                <a:latin typeface="Candara" panose="020E0502030303020204" pitchFamily="34" charset="0"/>
              </a:rPr>
              <a:t> or </a:t>
            </a:r>
            <a:r>
              <a:rPr lang="en-US" sz="2000" b="1" dirty="0">
                <a:solidFill>
                  <a:schemeClr val="dk1"/>
                </a:solidFill>
                <a:latin typeface="Candara" panose="020E0502030303020204" pitchFamily="34" charset="0"/>
              </a:rPr>
              <a:t>blocks</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Reference points</a:t>
            </a:r>
            <a:r>
              <a:rPr lang="en-US" sz="2000" dirty="0">
                <a:solidFill>
                  <a:schemeClr val="dk1"/>
                </a:solidFill>
                <a:latin typeface="Candara" panose="020E0502030303020204" pitchFamily="34" charset="0"/>
              </a:rPr>
              <a:t> between </a:t>
            </a:r>
            <a:r>
              <a:rPr lang="en-US" sz="2000" b="1" dirty="0">
                <a:solidFill>
                  <a:schemeClr val="dk1"/>
                </a:solidFill>
                <a:latin typeface="Candara" panose="020E0502030303020204" pitchFamily="34" charset="0"/>
              </a:rPr>
              <a:t>modules</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Physical architecture</a:t>
            </a:r>
            <a:r>
              <a:rPr lang="en-US" sz="2000" dirty="0">
                <a:solidFill>
                  <a:schemeClr val="dk1"/>
                </a:solidFill>
                <a:latin typeface="Candara" panose="020E0502030303020204" pitchFamily="34" charset="0"/>
              </a:rPr>
              <a:t>:</a:t>
            </a:r>
          </a:p>
          <a:p>
            <a:pPr marL="457200" lvl="1">
              <a:spcAft>
                <a:spcPts val="600"/>
              </a:spcAft>
              <a:buClr>
                <a:schemeClr val="dk1"/>
              </a:buClr>
              <a:buSzPct val="100000"/>
              <a:buFont typeface="Arial"/>
              <a:buChar char="•"/>
            </a:pPr>
            <a:r>
              <a:rPr lang="en-US" sz="2000" dirty="0" smtClean="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Physical blocks</a:t>
            </a:r>
          </a:p>
          <a:p>
            <a:pPr marL="457200" lvl="1">
              <a:spcAft>
                <a:spcPts val="600"/>
              </a:spcAft>
              <a:buClr>
                <a:schemeClr val="dk1"/>
              </a:buClr>
              <a:buSzPct val="100000"/>
              <a:buFont typeface="Arial"/>
              <a:buChar char="•"/>
            </a:pPr>
            <a:r>
              <a:rPr lang="en-US" sz="2000" dirty="0" smtClean="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Physical interfaces </a:t>
            </a:r>
            <a:r>
              <a:rPr lang="en-US" sz="2000" dirty="0" smtClean="0">
                <a:solidFill>
                  <a:schemeClr val="dk1"/>
                </a:solidFill>
                <a:latin typeface="Candara" panose="020E0502030303020204" pitchFamily="34" charset="0"/>
              </a:rPr>
              <a:t>between </a:t>
            </a:r>
            <a:r>
              <a:rPr lang="en-US" sz="2000" b="1" dirty="0" smtClean="0">
                <a:solidFill>
                  <a:schemeClr val="dk1"/>
                </a:solidFill>
                <a:latin typeface="Candara" panose="020E0502030303020204" pitchFamily="34" charset="0"/>
              </a:rPr>
              <a:t>the blocks</a:t>
            </a:r>
          </a:p>
          <a:p>
            <a:pPr>
              <a:spcAft>
                <a:spcPts val="600"/>
              </a:spcAft>
              <a:buClr>
                <a:schemeClr val="dk1"/>
              </a:buClr>
              <a:buSzPct val="100000"/>
              <a:buFont typeface="Arial"/>
              <a:buChar char="•"/>
            </a:pPr>
            <a:r>
              <a:rPr lang="en-US" sz="2000" dirty="0" smtClean="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Informational architecture</a:t>
            </a:r>
            <a:r>
              <a:rPr lang="en-US" sz="2000" dirty="0">
                <a:solidFill>
                  <a:schemeClr val="dk1"/>
                </a:solidFill>
                <a:latin typeface="Candara" panose="020E0502030303020204" pitchFamily="34" charset="0"/>
              </a:rPr>
              <a: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Information exchange</a:t>
            </a:r>
            <a:r>
              <a:rPr lang="en-US" sz="2000" dirty="0">
                <a:solidFill>
                  <a:schemeClr val="dk1"/>
                </a:solidFill>
                <a:latin typeface="Candara" panose="020E0502030303020204" pitchFamily="34" charset="0"/>
              </a:rPr>
              <a:t> between </a:t>
            </a:r>
            <a:r>
              <a:rPr lang="en-US" sz="2000" b="1" dirty="0">
                <a:solidFill>
                  <a:schemeClr val="dk1"/>
                </a:solidFill>
                <a:latin typeface="Candara" panose="020E0502030303020204" pitchFamily="34" charset="0"/>
              </a:rPr>
              <a:t>entities</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Object oriented </a:t>
            </a:r>
          </a:p>
        </p:txBody>
      </p:sp>
      <p:cxnSp>
        <p:nvCxnSpPr>
          <p:cNvPr id="159" name="Shape 159"/>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60" name="Shape 160"/>
          <p:cNvSpPr txBox="1"/>
          <p:nvPr/>
        </p:nvSpPr>
        <p:spPr>
          <a:xfrm>
            <a:off x="304801" y="0"/>
            <a:ext cx="588644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10	                      Telecommunications Management Network</a:t>
            </a:r>
          </a:p>
        </p:txBody>
      </p:sp>
      <p:sp>
        <p:nvSpPr>
          <p:cNvPr id="2" name="TextBox 1"/>
          <p:cNvSpPr txBox="1"/>
          <p:nvPr/>
        </p:nvSpPr>
        <p:spPr>
          <a:xfrm>
            <a:off x="6705600" y="866029"/>
            <a:ext cx="4952908" cy="5355312"/>
          </a:xfrm>
          <a:prstGeom prst="rect">
            <a:avLst/>
          </a:prstGeom>
          <a:noFill/>
        </p:spPr>
        <p:txBody>
          <a:bodyPr wrap="square" rtlCol="0">
            <a:spAutoFit/>
          </a:bodyPr>
          <a:lstStyle/>
          <a:p>
            <a:r>
              <a:rPr lang="en-US" sz="1800" b="1" dirty="0">
                <a:latin typeface="Candara" panose="020E0502030303020204" pitchFamily="34" charset="0"/>
              </a:rPr>
              <a:t>TMN architecture </a:t>
            </a:r>
            <a:r>
              <a:rPr lang="en-US" sz="1800" dirty="0">
                <a:latin typeface="Candara" panose="020E0502030303020204" pitchFamily="34" charset="0"/>
              </a:rPr>
              <a:t>is defined in </a:t>
            </a:r>
            <a:r>
              <a:rPr lang="en-US" sz="1800" b="1" dirty="0" smtClean="0">
                <a:latin typeface="Candara" panose="020E0502030303020204" pitchFamily="34" charset="0"/>
              </a:rPr>
              <a:t>M.3010. </a:t>
            </a:r>
          </a:p>
          <a:p>
            <a:endParaRPr lang="en-US" sz="1800" dirty="0">
              <a:latin typeface="Candara" panose="020E0502030303020204" pitchFamily="34" charset="0"/>
            </a:endParaRPr>
          </a:p>
          <a:p>
            <a:r>
              <a:rPr lang="en-US" sz="1800" dirty="0" smtClean="0">
                <a:latin typeface="Candara" panose="020E0502030303020204" pitchFamily="34" charset="0"/>
              </a:rPr>
              <a:t>There </a:t>
            </a:r>
            <a:r>
              <a:rPr lang="en-US" sz="1800" dirty="0">
                <a:latin typeface="Candara" panose="020E0502030303020204" pitchFamily="34" charset="0"/>
              </a:rPr>
              <a:t>are </a:t>
            </a:r>
            <a:r>
              <a:rPr lang="en-US" sz="1800" b="1" dirty="0">
                <a:latin typeface="Candara" panose="020E0502030303020204" pitchFamily="34" charset="0"/>
              </a:rPr>
              <a:t>three</a:t>
            </a:r>
            <a:r>
              <a:rPr lang="en-US" sz="1800" dirty="0">
                <a:latin typeface="Candara" panose="020E0502030303020204" pitchFamily="34" charset="0"/>
              </a:rPr>
              <a:t> </a:t>
            </a:r>
            <a:r>
              <a:rPr lang="en-US" sz="1800" dirty="0" smtClean="0">
                <a:latin typeface="Candara" panose="020E0502030303020204" pitchFamily="34" charset="0"/>
              </a:rPr>
              <a:t>architectural </a:t>
            </a:r>
            <a:r>
              <a:rPr lang="en-US" sz="1800" dirty="0">
                <a:latin typeface="Candara" panose="020E0502030303020204" pitchFamily="34" charset="0"/>
              </a:rPr>
              <a:t>perspectives: </a:t>
            </a:r>
            <a:r>
              <a:rPr lang="en-US" sz="1800" b="1" dirty="0">
                <a:solidFill>
                  <a:srgbClr val="0070C0"/>
                </a:solidFill>
                <a:latin typeface="Candara" panose="020E0502030303020204" pitchFamily="34" charset="0"/>
              </a:rPr>
              <a:t>functional</a:t>
            </a:r>
            <a:r>
              <a:rPr lang="en-US" sz="1800" dirty="0">
                <a:latin typeface="Candara" panose="020E0502030303020204" pitchFamily="34" charset="0"/>
              </a:rPr>
              <a:t>, </a:t>
            </a:r>
            <a:r>
              <a:rPr lang="en-US" sz="1800" b="1" dirty="0">
                <a:solidFill>
                  <a:srgbClr val="0070C0"/>
                </a:solidFill>
                <a:latin typeface="Candara" panose="020E0502030303020204" pitchFamily="34" charset="0"/>
              </a:rPr>
              <a:t>physical</a:t>
            </a:r>
            <a:r>
              <a:rPr lang="en-US" sz="1800" dirty="0">
                <a:latin typeface="Candara" panose="020E0502030303020204" pitchFamily="34" charset="0"/>
              </a:rPr>
              <a:t>, and </a:t>
            </a:r>
            <a:r>
              <a:rPr lang="en-US" sz="1800" b="1" dirty="0">
                <a:solidFill>
                  <a:srgbClr val="0070C0"/>
                </a:solidFill>
                <a:latin typeface="Candara" panose="020E0502030303020204" pitchFamily="34" charset="0"/>
              </a:rPr>
              <a:t>information</a:t>
            </a:r>
            <a:r>
              <a:rPr lang="en-US" sz="1800" dirty="0">
                <a:latin typeface="Candara" panose="020E0502030303020204" pitchFamily="34" charset="0"/>
              </a:rPr>
              <a:t>, as shown in Figure 10.6.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b="1" dirty="0">
                <a:solidFill>
                  <a:srgbClr val="0070C0"/>
                </a:solidFill>
                <a:latin typeface="Candara" panose="020E0502030303020204" pitchFamily="34" charset="0"/>
              </a:rPr>
              <a:t>functional </a:t>
            </a:r>
            <a:r>
              <a:rPr lang="en-US" sz="1800" b="1" dirty="0" smtClean="0">
                <a:solidFill>
                  <a:srgbClr val="0070C0"/>
                </a:solidFill>
                <a:latin typeface="Candara" panose="020E0502030303020204" pitchFamily="34" charset="0"/>
              </a:rPr>
              <a:t>architecture </a:t>
            </a:r>
            <a:r>
              <a:rPr lang="en-US" sz="1800" dirty="0">
                <a:latin typeface="Candara" panose="020E0502030303020204" pitchFamily="34" charset="0"/>
              </a:rPr>
              <a:t>identifies functional </a:t>
            </a:r>
            <a:r>
              <a:rPr lang="en-US" sz="1800" b="1" dirty="0">
                <a:solidFill>
                  <a:srgbClr val="CC6600"/>
                </a:solidFill>
                <a:latin typeface="Candara" panose="020E0502030303020204" pitchFamily="34" charset="0"/>
              </a:rPr>
              <a:t>modules</a:t>
            </a:r>
            <a:r>
              <a:rPr lang="en-US" sz="1800" dirty="0">
                <a:solidFill>
                  <a:srgbClr val="CC6600"/>
                </a:solidFill>
                <a:latin typeface="Candara" panose="020E0502030303020204" pitchFamily="34" charset="0"/>
              </a:rPr>
              <a:t> </a:t>
            </a:r>
            <a:r>
              <a:rPr lang="en-US" sz="1800" dirty="0">
                <a:latin typeface="Candara" panose="020E0502030303020204" pitchFamily="34" charset="0"/>
              </a:rPr>
              <a:t>or </a:t>
            </a:r>
            <a:r>
              <a:rPr lang="en-US" sz="1800" b="1" dirty="0">
                <a:solidFill>
                  <a:srgbClr val="CC6600"/>
                </a:solidFill>
                <a:latin typeface="Candara" panose="020E0502030303020204" pitchFamily="34" charset="0"/>
              </a:rPr>
              <a:t>blocks</a:t>
            </a:r>
            <a:r>
              <a:rPr lang="en-US" sz="1800" dirty="0">
                <a:solidFill>
                  <a:srgbClr val="CC6600"/>
                </a:solidFill>
                <a:latin typeface="Candara" panose="020E0502030303020204" pitchFamily="34" charset="0"/>
              </a:rPr>
              <a:t> </a:t>
            </a:r>
            <a:r>
              <a:rPr lang="en-US" sz="1800" dirty="0">
                <a:latin typeface="Candara" panose="020E0502030303020204" pitchFamily="34" charset="0"/>
              </a:rPr>
              <a:t>in the TMN environment, including the </a:t>
            </a:r>
            <a:r>
              <a:rPr lang="en-US" sz="1800" dirty="0">
                <a:solidFill>
                  <a:srgbClr val="CC6600"/>
                </a:solidFill>
                <a:latin typeface="Candara" panose="020E0502030303020204" pitchFamily="34" charset="0"/>
              </a:rPr>
              <a:t>reference </a:t>
            </a:r>
            <a:r>
              <a:rPr lang="en-US" sz="1800" dirty="0" smtClean="0">
                <a:solidFill>
                  <a:srgbClr val="CC6600"/>
                </a:solidFill>
                <a:latin typeface="Candara" panose="020E0502030303020204" pitchFamily="34" charset="0"/>
              </a:rPr>
              <a:t>point </a:t>
            </a:r>
            <a:r>
              <a:rPr lang="en-US" sz="1800" dirty="0" smtClean="0">
                <a:latin typeface="Candara" panose="020E0502030303020204" pitchFamily="34" charset="0"/>
              </a:rPr>
              <a:t>between </a:t>
            </a:r>
            <a:r>
              <a:rPr lang="en-US" sz="1800" dirty="0">
                <a:latin typeface="Candara" panose="020E0502030303020204" pitchFamily="34" charset="0"/>
              </a:rPr>
              <a:t>them. </a:t>
            </a:r>
            <a:r>
              <a:rPr lang="en-US" sz="1800" dirty="0" smtClean="0">
                <a:latin typeface="Candara" panose="020E0502030303020204" pitchFamily="34" charset="0"/>
              </a:rPr>
              <a:t>The </a:t>
            </a:r>
            <a:r>
              <a:rPr lang="en-US" sz="1800" dirty="0">
                <a:latin typeface="Candara" panose="020E0502030303020204" pitchFamily="34" charset="0"/>
              </a:rPr>
              <a:t>requirements for interface are specified.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b="1" dirty="0">
                <a:solidFill>
                  <a:srgbClr val="0070C0"/>
                </a:solidFill>
                <a:latin typeface="Candara" panose="020E0502030303020204" pitchFamily="34" charset="0"/>
              </a:rPr>
              <a:t>physical architecture </a:t>
            </a:r>
            <a:r>
              <a:rPr lang="en-US" sz="1800" dirty="0">
                <a:latin typeface="Candara" panose="020E0502030303020204" pitchFamily="34" charset="0"/>
              </a:rPr>
              <a:t>defines the </a:t>
            </a:r>
            <a:r>
              <a:rPr lang="en-US" sz="1800" dirty="0" smtClean="0">
                <a:latin typeface="Candara" panose="020E0502030303020204" pitchFamily="34" charset="0"/>
              </a:rPr>
              <a:t>physical </a:t>
            </a:r>
            <a:r>
              <a:rPr lang="en-US" sz="1800" b="1" dirty="0">
                <a:solidFill>
                  <a:srgbClr val="CC6600"/>
                </a:solidFill>
                <a:latin typeface="Candara" panose="020E0502030303020204" pitchFamily="34" charset="0"/>
              </a:rPr>
              <a:t>blocks</a:t>
            </a:r>
            <a:r>
              <a:rPr lang="en-US" sz="1800" dirty="0">
                <a:solidFill>
                  <a:srgbClr val="CC6600"/>
                </a:solidFill>
                <a:latin typeface="Candara" panose="020E0502030303020204" pitchFamily="34" charset="0"/>
              </a:rPr>
              <a:t> </a:t>
            </a:r>
            <a:r>
              <a:rPr lang="en-US" sz="1800" dirty="0">
                <a:latin typeface="Candara" panose="020E0502030303020204" pitchFamily="34" charset="0"/>
              </a:rPr>
              <a:t>and </a:t>
            </a:r>
            <a:r>
              <a:rPr lang="en-US" sz="1800" b="1" dirty="0">
                <a:solidFill>
                  <a:srgbClr val="CC6600"/>
                </a:solidFill>
                <a:latin typeface="Candara" panose="020E0502030303020204" pitchFamily="34" charset="0"/>
              </a:rPr>
              <a:t>interfaces</a:t>
            </a:r>
            <a:r>
              <a:rPr lang="en-US" sz="1800" dirty="0">
                <a:solidFill>
                  <a:srgbClr val="CC6600"/>
                </a:solidFill>
                <a:latin typeface="Candara" panose="020E0502030303020204" pitchFamily="34" charset="0"/>
              </a:rPr>
              <a:t> </a:t>
            </a:r>
            <a:r>
              <a:rPr lang="en-US" sz="1800" dirty="0">
                <a:latin typeface="Candara" panose="020E0502030303020204" pitchFamily="34" charset="0"/>
              </a:rPr>
              <a:t>between them.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b="1" dirty="0" smtClean="0">
                <a:solidFill>
                  <a:srgbClr val="0070C0"/>
                </a:solidFill>
                <a:latin typeface="Candara" panose="020E0502030303020204" pitchFamily="34" charset="0"/>
              </a:rPr>
              <a:t>Information </a:t>
            </a:r>
            <a:r>
              <a:rPr lang="en-US" sz="1800" b="1" dirty="0">
                <a:solidFill>
                  <a:srgbClr val="0070C0"/>
                </a:solidFill>
                <a:latin typeface="Candara" panose="020E0502030303020204" pitchFamily="34" charset="0"/>
              </a:rPr>
              <a:t>architecture </a:t>
            </a:r>
            <a:r>
              <a:rPr lang="en-US" sz="1800" dirty="0">
                <a:latin typeface="Candara" panose="020E0502030303020204" pitchFamily="34" charset="0"/>
              </a:rPr>
              <a:t>deals with the information </a:t>
            </a:r>
            <a:r>
              <a:rPr lang="en-US" sz="1800" dirty="0" smtClean="0">
                <a:latin typeface="Candara" panose="020E0502030303020204" pitchFamily="34" charset="0"/>
              </a:rPr>
              <a:t>exchange between </a:t>
            </a:r>
            <a:r>
              <a:rPr lang="en-US" sz="1800" b="1" dirty="0">
                <a:solidFill>
                  <a:srgbClr val="CC6600"/>
                </a:solidFill>
                <a:latin typeface="Candara" panose="020E0502030303020204" pitchFamily="34" charset="0"/>
              </a:rPr>
              <a:t>managed objects </a:t>
            </a:r>
            <a:r>
              <a:rPr lang="en-US" sz="1800" dirty="0">
                <a:latin typeface="Candara" panose="020E0502030303020204" pitchFamily="34" charset="0"/>
              </a:rPr>
              <a:t>and </a:t>
            </a:r>
            <a:r>
              <a:rPr lang="en-US" sz="1800" b="1" dirty="0">
                <a:solidFill>
                  <a:srgbClr val="CC6600"/>
                </a:solidFill>
                <a:latin typeface="Candara" panose="020E0502030303020204" pitchFamily="34" charset="0"/>
              </a:rPr>
              <a:t>management systems</a:t>
            </a:r>
            <a:r>
              <a:rPr lang="en-US" sz="1800" dirty="0">
                <a:latin typeface="Candara" panose="020E0502030303020204" pitchFamily="34" charset="0"/>
              </a:rPr>
              <a:t>, using a distributed </a:t>
            </a:r>
            <a:r>
              <a:rPr lang="en-US" sz="1800" b="1" dirty="0">
                <a:solidFill>
                  <a:srgbClr val="CC6600"/>
                </a:solidFill>
                <a:latin typeface="Candara" panose="020E0502030303020204" pitchFamily="34" charset="0"/>
              </a:rPr>
              <a:t>object-oriented approach</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4468</Words>
  <Application>Microsoft Office PowerPoint</Application>
  <PresentationFormat>Custom</PresentationFormat>
  <Paragraphs>260</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Candara</vt:lpstr>
      <vt:lpstr>Times New Roman</vt:lpstr>
      <vt:lpstr>Wingdings</vt:lpstr>
      <vt:lpstr>Office Theme</vt:lpstr>
      <vt:lpstr>Chapter 10</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eTOM</vt:lpstr>
      <vt:lpstr>TMN &amp; eTOM</vt:lpstr>
      <vt:lpstr>eTOM-to-TMN  M.3400 (Level 2) Processes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cp:lastModifiedBy>7781</cp:lastModifiedBy>
  <cp:revision>23</cp:revision>
  <dcterms:modified xsi:type="dcterms:W3CDTF">2017-04-25T08:15:16Z</dcterms:modified>
</cp:coreProperties>
</file>